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35"/>
  </p:handoutMasterIdLst>
  <p:sldIdLst>
    <p:sldId id="257" r:id="rId3"/>
    <p:sldId id="258" r:id="rId4"/>
    <p:sldId id="259" r:id="rId6"/>
    <p:sldId id="425" r:id="rId7"/>
    <p:sldId id="278" r:id="rId8"/>
    <p:sldId id="426" r:id="rId9"/>
    <p:sldId id="493" r:id="rId10"/>
    <p:sldId id="386" r:id="rId11"/>
    <p:sldId id="531" r:id="rId12"/>
    <p:sldId id="427" r:id="rId13"/>
    <p:sldId id="494" r:id="rId14"/>
    <p:sldId id="495" r:id="rId15"/>
    <p:sldId id="496" r:id="rId16"/>
    <p:sldId id="501" r:id="rId17"/>
    <p:sldId id="514" r:id="rId18"/>
    <p:sldId id="515" r:id="rId19"/>
    <p:sldId id="527" r:id="rId20"/>
    <p:sldId id="528" r:id="rId21"/>
    <p:sldId id="387" r:id="rId22"/>
    <p:sldId id="428" r:id="rId23"/>
    <p:sldId id="497" r:id="rId24"/>
    <p:sldId id="516" r:id="rId25"/>
    <p:sldId id="498" r:id="rId26"/>
    <p:sldId id="499" r:id="rId27"/>
    <p:sldId id="529" r:id="rId28"/>
    <p:sldId id="448" r:id="rId29"/>
    <p:sldId id="449" r:id="rId30"/>
    <p:sldId id="530" r:id="rId31"/>
    <p:sldId id="444" r:id="rId32"/>
    <p:sldId id="472" r:id="rId33"/>
    <p:sldId id="277" r:id="rId34"/>
  </p:sldIdLst>
  <p:sldSz cx="12192000" cy="6858000" type="screen16x9"/>
  <p:notesSz cx="6858000" cy="9144000"/>
  <p:embeddedFontLst>
    <p:embeddedFont>
      <p:font typeface="思源宋体 CN Heavy" panose="02020900000000000000" pitchFamily="18" charset="-122"/>
      <p:bold r:id="rId40"/>
    </p:embeddedFont>
    <p:embeddedFont>
      <p:font typeface="华文中宋" panose="02010600040101010101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  <p:embeddedFont>
      <p:font typeface="等线" panose="02010600030101010101" charset="-122"/>
      <p:regular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6DB7"/>
    <a:srgbClr val="6E85A3"/>
    <a:srgbClr val="EF8E0F"/>
    <a:srgbClr val="6797CF"/>
    <a:srgbClr val="F0F2F6"/>
    <a:srgbClr val="FAF8FA"/>
    <a:srgbClr val="EFF1F5"/>
    <a:srgbClr val="6609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5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7" Type="http://schemas.openxmlformats.org/officeDocument/2006/relationships/tags" Target="tags/tag80.xml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2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7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8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19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48820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21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accent1"/>
        </a:solidFill>
        <a:effectLst/>
      </p:bgPr>
    </p:bg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组合 2"/>
          <p:cNvGrpSpPr/>
          <p:nvPr userDrawn="1"/>
        </p:nvGrpSpPr>
        <p:grpSpPr>
          <a:xfrm>
            <a:off x="3625720" y="2416651"/>
            <a:ext cx="1569660" cy="1802737"/>
            <a:chOff x="2097104" y="2023832"/>
            <a:chExt cx="2006008" cy="2303878"/>
          </a:xfrm>
        </p:grpSpPr>
        <p:sp>
          <p:nvSpPr>
            <p:cNvPr id="1048807" name="文本框 3"/>
            <p:cNvSpPr txBox="1"/>
            <p:nvPr userDrawn="1"/>
          </p:nvSpPr>
          <p:spPr>
            <a:xfrm>
              <a:off x="2139762" y="2023832"/>
              <a:ext cx="1792121" cy="925108"/>
            </a:xfrm>
            <a:custGeom>
              <a:avLst/>
              <a:gdLst/>
              <a:ahLst/>
              <a:cxnLst/>
              <a:rect l="l" t="t" r="r" b="b"/>
              <a:pathLst>
                <a:path w="1680525" h="867501">
                  <a:moveTo>
                    <a:pt x="1260137" y="150065"/>
                  </a:moveTo>
                  <a:cubicBezTo>
                    <a:pt x="1134740" y="150065"/>
                    <a:pt x="1019621" y="244627"/>
                    <a:pt x="914781" y="433750"/>
                  </a:cubicBezTo>
                  <a:cubicBezTo>
                    <a:pt x="1010713" y="620818"/>
                    <a:pt x="1125832" y="715037"/>
                    <a:pt x="1260137" y="716407"/>
                  </a:cubicBezTo>
                  <a:cubicBezTo>
                    <a:pt x="1337568" y="715037"/>
                    <a:pt x="1400095" y="688142"/>
                    <a:pt x="1447718" y="635722"/>
                  </a:cubicBezTo>
                  <a:cubicBezTo>
                    <a:pt x="1495342" y="583302"/>
                    <a:pt x="1519153" y="514950"/>
                    <a:pt x="1519153" y="430667"/>
                  </a:cubicBezTo>
                  <a:cubicBezTo>
                    <a:pt x="1519153" y="351180"/>
                    <a:pt x="1494485" y="284541"/>
                    <a:pt x="1445149" y="230751"/>
                  </a:cubicBezTo>
                  <a:cubicBezTo>
                    <a:pt x="1395812" y="176961"/>
                    <a:pt x="1334141" y="150065"/>
                    <a:pt x="1260137" y="150065"/>
                  </a:cubicBezTo>
                  <a:close/>
                  <a:moveTo>
                    <a:pt x="417304" y="149037"/>
                  </a:moveTo>
                  <a:cubicBezTo>
                    <a:pt x="339873" y="149037"/>
                    <a:pt x="277175" y="175761"/>
                    <a:pt x="229209" y="229209"/>
                  </a:cubicBezTo>
                  <a:cubicBezTo>
                    <a:pt x="181243" y="282657"/>
                    <a:pt x="157260" y="351865"/>
                    <a:pt x="157260" y="436834"/>
                  </a:cubicBezTo>
                  <a:cubicBezTo>
                    <a:pt x="157260" y="516320"/>
                    <a:pt x="182099" y="582274"/>
                    <a:pt x="231778" y="634694"/>
                  </a:cubicBezTo>
                  <a:cubicBezTo>
                    <a:pt x="281458" y="687114"/>
                    <a:pt x="343300" y="713324"/>
                    <a:pt x="417304" y="713324"/>
                  </a:cubicBezTo>
                  <a:cubicBezTo>
                    <a:pt x="544757" y="713324"/>
                    <a:pt x="659875" y="619105"/>
                    <a:pt x="762660" y="430667"/>
                  </a:cubicBezTo>
                  <a:cubicBezTo>
                    <a:pt x="667413" y="242914"/>
                    <a:pt x="552294" y="149037"/>
                    <a:pt x="417304" y="149037"/>
                  </a:cubicBezTo>
                  <a:close/>
                  <a:moveTo>
                    <a:pt x="413193" y="0"/>
                  </a:moveTo>
                  <a:cubicBezTo>
                    <a:pt x="588612" y="0"/>
                    <a:pt x="731139" y="100043"/>
                    <a:pt x="840776" y="300130"/>
                  </a:cubicBezTo>
                  <a:cubicBezTo>
                    <a:pt x="961376" y="100729"/>
                    <a:pt x="1102191" y="1028"/>
                    <a:pt x="1263220" y="1028"/>
                  </a:cubicBezTo>
                  <a:cubicBezTo>
                    <a:pt x="1387247" y="1028"/>
                    <a:pt x="1487804" y="41456"/>
                    <a:pt x="1564892" y="122313"/>
                  </a:cubicBezTo>
                  <a:cubicBezTo>
                    <a:pt x="1641981" y="203171"/>
                    <a:pt x="1680525" y="305955"/>
                    <a:pt x="1680525" y="430667"/>
                  </a:cubicBezTo>
                  <a:cubicBezTo>
                    <a:pt x="1680525" y="549897"/>
                    <a:pt x="1639582" y="652510"/>
                    <a:pt x="1557697" y="738506"/>
                  </a:cubicBezTo>
                  <a:cubicBezTo>
                    <a:pt x="1475813" y="824502"/>
                    <a:pt x="1377654" y="867501"/>
                    <a:pt x="1263220" y="867501"/>
                  </a:cubicBezTo>
                  <a:cubicBezTo>
                    <a:pt x="1095339" y="867501"/>
                    <a:pt x="953496" y="766429"/>
                    <a:pt x="837693" y="564286"/>
                  </a:cubicBezTo>
                  <a:cubicBezTo>
                    <a:pt x="715037" y="765059"/>
                    <a:pt x="573537" y="865445"/>
                    <a:pt x="413193" y="865445"/>
                  </a:cubicBezTo>
                  <a:cubicBezTo>
                    <a:pt x="291907" y="865445"/>
                    <a:pt x="192720" y="825530"/>
                    <a:pt x="115632" y="745701"/>
                  </a:cubicBezTo>
                  <a:cubicBezTo>
                    <a:pt x="38544" y="665872"/>
                    <a:pt x="0" y="562916"/>
                    <a:pt x="0" y="436834"/>
                  </a:cubicBezTo>
                  <a:cubicBezTo>
                    <a:pt x="0" y="316919"/>
                    <a:pt x="40428" y="214134"/>
                    <a:pt x="121285" y="128481"/>
                  </a:cubicBezTo>
                  <a:cubicBezTo>
                    <a:pt x="202142" y="42827"/>
                    <a:pt x="299445" y="0"/>
                    <a:pt x="4131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l">
                <a:lnSpc>
                  <a:spcPct val="123000"/>
                </a:lnSpc>
              </a:pPr>
              <a:endParaRPr lang="zh-CN" altLang="en-US" sz="115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48808" name="文本框 4"/>
            <p:cNvSpPr txBox="1"/>
            <p:nvPr userDrawn="1"/>
          </p:nvSpPr>
          <p:spPr>
            <a:xfrm>
              <a:off x="2097104" y="3019379"/>
              <a:ext cx="2006008" cy="1308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>
                <a:lnSpc>
                  <a:spcPct val="123000"/>
                </a:lnSpc>
              </a:pPr>
              <a:r>
                <a:rPr lang="zh-CN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引度</a:t>
              </a:r>
              <a:endParaRPr lang="zh-CN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48809" name="文本框 5"/>
          <p:cNvSpPr txBox="1"/>
          <p:nvPr userDrawn="1"/>
        </p:nvSpPr>
        <p:spPr>
          <a:xfrm>
            <a:off x="6534955" y="2547346"/>
            <a:ext cx="2031325" cy="139467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23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引度出品</a:t>
            </a:r>
            <a:endParaRPr lang="en-US" altLang="zh-CN" sz="3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>
              <a:lnSpc>
                <a:spcPct val="123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必能摆平</a:t>
            </a:r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810" name="文本框 6"/>
          <p:cNvSpPr txBox="1"/>
          <p:nvPr userDrawn="1"/>
        </p:nvSpPr>
        <p:spPr>
          <a:xfrm>
            <a:off x="8825564" y="2365577"/>
            <a:ext cx="501421" cy="380008"/>
          </a:xfrm>
          <a:custGeom>
            <a:avLst/>
            <a:gdLst/>
            <a:ahLst/>
            <a:cxnLst/>
            <a:rect l="l" t="t" r="r" b="b"/>
            <a:pathLst>
              <a:path w="189309" h="143470">
                <a:moveTo>
                  <a:pt x="148828" y="0"/>
                </a:moveTo>
                <a:lnTo>
                  <a:pt x="189309" y="0"/>
                </a:lnTo>
                <a:lnTo>
                  <a:pt x="154483" y="143470"/>
                </a:lnTo>
                <a:lnTo>
                  <a:pt x="101798" y="143470"/>
                </a:lnTo>
                <a:close/>
                <a:moveTo>
                  <a:pt x="47029" y="0"/>
                </a:moveTo>
                <a:lnTo>
                  <a:pt x="87510" y="0"/>
                </a:lnTo>
                <a:lnTo>
                  <a:pt x="52685" y="143470"/>
                </a:lnTo>
                <a:lnTo>
                  <a:pt x="0" y="1434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l">
              <a:lnSpc>
                <a:spcPct val="123000"/>
              </a:lnSpc>
            </a:pPr>
            <a:endParaRPr lang="zh-CN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24" name="组合 7"/>
          <p:cNvGrpSpPr/>
          <p:nvPr userDrawn="1"/>
        </p:nvGrpSpPr>
        <p:grpSpPr>
          <a:xfrm>
            <a:off x="9877124" y="6257879"/>
            <a:ext cx="1944444" cy="368371"/>
            <a:chOff x="8878904" y="6090239"/>
            <a:chExt cx="1944444" cy="368371"/>
          </a:xfrm>
        </p:grpSpPr>
        <p:sp>
          <p:nvSpPr>
            <p:cNvPr id="1048811" name="文本框 8"/>
            <p:cNvSpPr txBox="1"/>
            <p:nvPr userDrawn="1"/>
          </p:nvSpPr>
          <p:spPr>
            <a:xfrm>
              <a:off x="9830769" y="6090239"/>
              <a:ext cx="992579" cy="368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>
                <a:lnSpc>
                  <a:spcPct val="123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引度</a:t>
              </a:r>
              <a:r>
                <a:rPr lang="en-US" altLang="zh-CN" sz="1600" b="1" dirty="0">
                  <a:solidFill>
                    <a:schemeClr val="bg1"/>
                  </a:solidFill>
                  <a:latin typeface="+mj-ea"/>
                  <a:ea typeface="+mj-ea"/>
                </a:rPr>
                <a:t>PPT</a:t>
              </a: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145762" name="直接连接符 9"/>
            <p:cNvCxnSpPr/>
            <p:nvPr userDrawn="1"/>
          </p:nvCxnSpPr>
          <p:spPr>
            <a:xfrm>
              <a:off x="9754946" y="6194425"/>
              <a:ext cx="0" cy="212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12" name="文本框 10"/>
            <p:cNvSpPr txBox="1"/>
            <p:nvPr userDrawn="1"/>
          </p:nvSpPr>
          <p:spPr>
            <a:xfrm>
              <a:off x="8878904" y="6090239"/>
              <a:ext cx="800219" cy="368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>
                <a:lnSpc>
                  <a:spcPct val="123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小红书</a:t>
              </a: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58270" y="262996"/>
            <a:ext cx="8585730" cy="6090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37" name="组合 10"/>
          <p:cNvGrpSpPr/>
          <p:nvPr userDrawn="1"/>
        </p:nvGrpSpPr>
        <p:grpSpPr>
          <a:xfrm>
            <a:off x="211667" y="364595"/>
            <a:ext cx="165045" cy="405871"/>
            <a:chOff x="211667" y="364596"/>
            <a:chExt cx="165045" cy="405871"/>
          </a:xfrm>
          <a:solidFill>
            <a:srgbClr val="256DB7"/>
          </a:solidFill>
        </p:grpSpPr>
        <p:sp>
          <p:nvSpPr>
            <p:cNvPr id="1048590" name="矩形 8"/>
            <p:cNvSpPr/>
            <p:nvPr userDrawn="1"/>
          </p:nvSpPr>
          <p:spPr>
            <a:xfrm>
              <a:off x="211667" y="364596"/>
              <a:ext cx="101600" cy="405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1048591" name="矩形 9"/>
            <p:cNvSpPr/>
            <p:nvPr userDrawn="1"/>
          </p:nvSpPr>
          <p:spPr>
            <a:xfrm>
              <a:off x="330993" y="364596"/>
              <a:ext cx="45719" cy="405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2097153" name="同济土木图标"/>
          <p:cNvPicPr>
            <a:picLocks noChangeAspect="1"/>
          </p:cNvPicPr>
          <p:nvPr userDrawn="1"/>
        </p:nvPicPr>
        <p:blipFill>
          <a:blip r:embed="rId2" cstate="print"/>
          <a:srcRect r="55415" b="-8735"/>
          <a:stretch>
            <a:fillRect/>
          </a:stretch>
        </p:blipFill>
        <p:spPr>
          <a:xfrm>
            <a:off x="10147300" y="302895"/>
            <a:ext cx="1884680" cy="5295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58270" y="262996"/>
            <a:ext cx="8585730" cy="6090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126" name="组合 10"/>
          <p:cNvGrpSpPr/>
          <p:nvPr userDrawn="1"/>
        </p:nvGrpSpPr>
        <p:grpSpPr>
          <a:xfrm>
            <a:off x="211667" y="364595"/>
            <a:ext cx="165045" cy="405871"/>
            <a:chOff x="211667" y="364596"/>
            <a:chExt cx="165045" cy="405871"/>
          </a:xfrm>
          <a:solidFill>
            <a:srgbClr val="256DB7"/>
          </a:solidFill>
        </p:grpSpPr>
        <p:sp>
          <p:nvSpPr>
            <p:cNvPr id="1048814" name="矩形 8"/>
            <p:cNvSpPr/>
            <p:nvPr userDrawn="1"/>
          </p:nvSpPr>
          <p:spPr>
            <a:xfrm>
              <a:off x="211667" y="364596"/>
              <a:ext cx="101600" cy="405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1048815" name="矩形 9"/>
            <p:cNvSpPr/>
            <p:nvPr userDrawn="1"/>
          </p:nvSpPr>
          <p:spPr>
            <a:xfrm>
              <a:off x="330993" y="364596"/>
              <a:ext cx="45719" cy="405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2097170" name="同济土木图标"/>
          <p:cNvPicPr>
            <a:picLocks noChangeAspect="1"/>
          </p:cNvPicPr>
          <p:nvPr userDrawn="1"/>
        </p:nvPicPr>
        <p:blipFill>
          <a:blip r:embed="rId2" cstate="print"/>
          <a:srcRect r="55415" b="-8735"/>
          <a:stretch>
            <a:fillRect/>
          </a:stretch>
        </p:blipFill>
        <p:spPr>
          <a:xfrm>
            <a:off x="10147300" y="302895"/>
            <a:ext cx="1884680" cy="5295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6.png"/><Relationship Id="rId6" Type="http://schemas.openxmlformats.org/officeDocument/2006/relationships/image" Target="../media/image2.png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image" Target="../media/image35.png"/><Relationship Id="rId1" Type="http://schemas.openxmlformats.org/officeDocument/2006/relationships/tags" Target="../tags/tag4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2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54.png"/><Relationship Id="rId1" Type="http://schemas.openxmlformats.org/officeDocument/2006/relationships/tags" Target="../tags/tag5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jpe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tags" Target="../tags/tag55.xml"/><Relationship Id="rId1" Type="http://schemas.openxmlformats.org/officeDocument/2006/relationships/tags" Target="../tags/tag5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22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68.png"/><Relationship Id="rId1" Type="http://schemas.openxmlformats.org/officeDocument/2006/relationships/tags" Target="../tags/tag5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.png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85.png"/><Relationship Id="rId7" Type="http://schemas.openxmlformats.org/officeDocument/2006/relationships/tags" Target="../tags/tag68.xml"/><Relationship Id="rId6" Type="http://schemas.openxmlformats.org/officeDocument/2006/relationships/image" Target="../media/image84.png"/><Relationship Id="rId5" Type="http://schemas.openxmlformats.org/officeDocument/2006/relationships/tags" Target="../tags/tag67.xml"/><Relationship Id="rId4" Type="http://schemas.openxmlformats.org/officeDocument/2006/relationships/image" Target="../media/image83.png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8.png"/><Relationship Id="rId1" Type="http://schemas.openxmlformats.org/officeDocument/2006/relationships/tags" Target="../tags/tag6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90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tags" Target="../tags/tag70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tags" Target="../tags/tag69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tags" Target="../tags/tag71.xml"/><Relationship Id="rId1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tags" Target="../tags/tag73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tags" Target="../tags/tag7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01.png"/><Relationship Id="rId6" Type="http://schemas.openxmlformats.org/officeDocument/2006/relationships/image" Target="../media/image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image" Target="../media/image105.png"/><Relationship Id="rId7" Type="http://schemas.openxmlformats.org/officeDocument/2006/relationships/image" Target="../media/image8.png"/><Relationship Id="rId6" Type="http://schemas.openxmlformats.org/officeDocument/2006/relationships/image" Target="../media/image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tags" Target="../tags/tag77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07.png"/><Relationship Id="rId1" Type="http://schemas.openxmlformats.org/officeDocument/2006/relationships/tags" Target="../tags/tag7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jpeg"/><Relationship Id="rId5" Type="http://schemas.openxmlformats.org/officeDocument/2006/relationships/tags" Target="../tags/tag15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2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4" Type="http://schemas.openxmlformats.org/officeDocument/2006/relationships/slideLayout" Target="../slideLayouts/slideLayout3.xml"/><Relationship Id="rId33" Type="http://schemas.openxmlformats.org/officeDocument/2006/relationships/image" Target="../media/image34.png"/><Relationship Id="rId32" Type="http://schemas.openxmlformats.org/officeDocument/2006/relationships/image" Target="../media/image33.png"/><Relationship Id="rId31" Type="http://schemas.openxmlformats.org/officeDocument/2006/relationships/image" Target="../media/image32.png"/><Relationship Id="rId30" Type="http://schemas.openxmlformats.org/officeDocument/2006/relationships/image" Target="../media/image31.png"/><Relationship Id="rId3" Type="http://schemas.openxmlformats.org/officeDocument/2006/relationships/tags" Target="../tags/tag22.xml"/><Relationship Id="rId29" Type="http://schemas.openxmlformats.org/officeDocument/2006/relationships/image" Target="../media/image30.svg"/><Relationship Id="rId28" Type="http://schemas.openxmlformats.org/officeDocument/2006/relationships/image" Target="../media/image29.png"/><Relationship Id="rId27" Type="http://schemas.openxmlformats.org/officeDocument/2006/relationships/tags" Target="../tags/tag40.xml"/><Relationship Id="rId26" Type="http://schemas.openxmlformats.org/officeDocument/2006/relationships/image" Target="../media/image28.svg"/><Relationship Id="rId25" Type="http://schemas.openxmlformats.org/officeDocument/2006/relationships/image" Target="../media/image27.png"/><Relationship Id="rId24" Type="http://schemas.openxmlformats.org/officeDocument/2006/relationships/tags" Target="../tags/tag39.xml"/><Relationship Id="rId23" Type="http://schemas.openxmlformats.org/officeDocument/2006/relationships/image" Target="../media/image26.svg"/><Relationship Id="rId22" Type="http://schemas.openxmlformats.org/officeDocument/2006/relationships/image" Target="../media/image25.png"/><Relationship Id="rId21" Type="http://schemas.openxmlformats.org/officeDocument/2006/relationships/tags" Target="../tags/tag38.xml"/><Relationship Id="rId20" Type="http://schemas.openxmlformats.org/officeDocument/2006/relationships/image" Target="../media/image24.svg"/><Relationship Id="rId2" Type="http://schemas.openxmlformats.org/officeDocument/2006/relationships/tags" Target="../tags/tag21.xml"/><Relationship Id="rId19" Type="http://schemas.openxmlformats.org/officeDocument/2006/relationships/image" Target="../media/image23.png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1"/>
          <p:cNvSpPr/>
          <p:nvPr/>
        </p:nvSpPr>
        <p:spPr>
          <a:xfrm>
            <a:off x="1" y="0"/>
            <a:ext cx="12191997" cy="4405086"/>
          </a:xfrm>
          <a:prstGeom prst="rect">
            <a:avLst/>
          </a:pr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77" name="文本框 8"/>
          <p:cNvSpPr txBox="1"/>
          <p:nvPr/>
        </p:nvSpPr>
        <p:spPr>
          <a:xfrm>
            <a:off x="1791970" y="2202180"/>
            <a:ext cx="8667115" cy="203009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23000"/>
              </a:lnSpc>
            </a:pPr>
            <a:r>
              <a:rPr lang="en-US" sz="6000" b="1" dirty="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lt"/>
              </a:rPr>
              <a:t>SLAM </a:t>
            </a:r>
            <a:r>
              <a:rPr lang="zh-CN" altLang="en-US" sz="6000" b="1" dirty="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lt"/>
              </a:rPr>
              <a:t>理论与系统</a:t>
            </a:r>
            <a:endParaRPr lang="zh-CN" altLang="en-US" sz="6000" b="1" dirty="0">
              <a:solidFill>
                <a:schemeClr val="bg1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lt"/>
            </a:endParaRPr>
          </a:p>
          <a:p>
            <a:pPr algn="ctr">
              <a:lnSpc>
                <a:spcPct val="123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lt"/>
              </a:rPr>
              <a:t>第六组</a:t>
            </a:r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lt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lt"/>
              </a:rPr>
              <a:t>期末项目展示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lt"/>
            </a:endParaRPr>
          </a:p>
        </p:txBody>
      </p:sp>
      <p:pic>
        <p:nvPicPr>
          <p:cNvPr id="2097152" name="图片 3" descr="同济大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95" y="283210"/>
            <a:ext cx="1841091" cy="1861200"/>
          </a:xfrm>
          <a:prstGeom prst="rect">
            <a:avLst/>
          </a:prstGeom>
        </p:spPr>
      </p:pic>
      <p:sp>
        <p:nvSpPr>
          <p:cNvPr id="4" name="文本框 15"/>
          <p:cNvSpPr txBox="1"/>
          <p:nvPr/>
        </p:nvSpPr>
        <p:spPr>
          <a:xfrm>
            <a:off x="3750945" y="4531360"/>
            <a:ext cx="4689475" cy="2117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 fontAlgn="auto">
              <a:lnSpc>
                <a:spcPts val="2600"/>
              </a:lnSpc>
            </a:pPr>
            <a:r>
              <a:rPr lang="zh-CN" altLang="en-US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指导老师</a:t>
            </a:r>
            <a:r>
              <a:rPr lang="en-US" altLang="zh-CN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: </a:t>
            </a:r>
            <a:r>
              <a:rPr lang="zh-CN" altLang="en-US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朱亚萍</a:t>
            </a:r>
            <a:endParaRPr lang="zh-CN" altLang="en-US" sz="2200" b="1" spc="150" dirty="0">
              <a:blipFill>
                <a:blip r:embed="rId1"/>
                <a:tile tx="0" ty="0" sx="100000" sy="100000" flip="none" algn="tl"/>
              </a:blip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indent="0" algn="ctr" fontAlgn="auto">
              <a:lnSpc>
                <a:spcPts val="2600"/>
              </a:lnSpc>
            </a:pPr>
            <a:r>
              <a:rPr lang="zh-CN" altLang="en-US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组长：</a:t>
            </a:r>
            <a:r>
              <a:rPr lang="en-US" altLang="zh-CN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2253744 </a:t>
            </a:r>
            <a:r>
              <a:rPr lang="zh-CN" altLang="en-US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林觉凯</a:t>
            </a:r>
            <a:endParaRPr lang="zh-CN" altLang="en-US" sz="2200" b="1" spc="150" dirty="0">
              <a:blipFill>
                <a:blip r:embed="rId1"/>
                <a:tile tx="0" ty="0" sx="100000" sy="100000" flip="none" algn="tl"/>
              </a:blip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indent="0" algn="ctr" fontAlgn="auto">
              <a:lnSpc>
                <a:spcPts val="2600"/>
              </a:lnSpc>
            </a:pPr>
            <a:r>
              <a:rPr lang="zh-CN" altLang="en-US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组员：</a:t>
            </a:r>
            <a:r>
              <a:rPr lang="en-US" altLang="zh-CN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2153085 </a:t>
            </a:r>
            <a:r>
              <a:rPr lang="zh-CN" altLang="en-US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马立欣</a:t>
            </a:r>
            <a:endParaRPr lang="zh-CN" altLang="en-US" sz="2200" b="1" spc="150" dirty="0">
              <a:blipFill>
                <a:blip r:embed="rId1"/>
                <a:tile tx="0" ty="0" sx="100000" sy="100000" flip="none" algn="tl"/>
              </a:blip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indent="0" algn="ctr" fontAlgn="auto">
              <a:lnSpc>
                <a:spcPts val="2600"/>
              </a:lnSpc>
            </a:pPr>
            <a:r>
              <a:rPr lang="en-US" altLang="zh-CN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2151422 </a:t>
            </a:r>
            <a:r>
              <a:rPr lang="zh-CN" altLang="en-US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武芷朵</a:t>
            </a:r>
            <a:endParaRPr lang="zh-CN" altLang="en-US" sz="2200" b="1" spc="150" dirty="0">
              <a:blipFill>
                <a:blip r:embed="rId1"/>
                <a:tile tx="0" ty="0" sx="100000" sy="100000" flip="none" algn="tl"/>
              </a:blip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indent="0" algn="ctr" fontAlgn="auto">
              <a:lnSpc>
                <a:spcPts val="2600"/>
              </a:lnSpc>
            </a:pPr>
            <a:r>
              <a:rPr lang="en-US" altLang="zh-CN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2253215 </a:t>
            </a:r>
            <a:r>
              <a:rPr lang="zh-CN" altLang="en-US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刘垚</a:t>
            </a:r>
            <a:endParaRPr lang="zh-CN" altLang="en-US" sz="2200" b="1" spc="150" dirty="0">
              <a:blipFill>
                <a:blip r:embed="rId1"/>
                <a:tile tx="0" ty="0" sx="100000" sy="100000" flip="none" algn="tl"/>
              </a:blip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indent="0" algn="ctr" fontAlgn="auto">
              <a:lnSpc>
                <a:spcPts val="2600"/>
              </a:lnSpc>
            </a:pPr>
            <a:r>
              <a:rPr lang="en-US" altLang="zh-CN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2250397 </a:t>
            </a:r>
            <a:r>
              <a:rPr lang="zh-CN" altLang="en-US" sz="2200" b="1" spc="150" dirty="0">
                <a:blipFill>
                  <a:blip r:embed="rId1"/>
                  <a:tile tx="0" ty="0" sx="100000" sy="100000" flip="none" algn="tl"/>
                </a:blip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秦成</a:t>
            </a:r>
            <a:endParaRPr lang="zh-CN" altLang="en-US" sz="2200" b="1" spc="150" dirty="0">
              <a:blipFill>
                <a:blip r:embed="rId1"/>
                <a:tile tx="0" ty="0" sx="100000" sy="100000" flip="none" algn="tl"/>
              </a:blip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indent="0" algn="ctr" fontAlgn="auto">
              <a:lnSpc>
                <a:spcPts val="2600"/>
              </a:lnSpc>
            </a:pPr>
            <a:endParaRPr lang="zh-CN" altLang="en-US" sz="2200" b="1" spc="150" dirty="0">
              <a:blipFill>
                <a:blip r:embed="rId1"/>
                <a:tile tx="0" ty="0" sx="100000" sy="100000" flip="none" algn="tl"/>
              </a:blip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indent="0" algn="ctr" fontAlgn="auto">
              <a:lnSpc>
                <a:spcPts val="2600"/>
              </a:lnSpc>
            </a:pPr>
            <a:endParaRPr lang="zh-CN" altLang="en-US" sz="2200" b="1" spc="150" dirty="0">
              <a:blipFill>
                <a:blip r:embed="rId1"/>
                <a:tile tx="0" ty="0" sx="100000" sy="100000" flip="none" algn="tl"/>
              </a:blip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8165" y="262890"/>
            <a:ext cx="3775710" cy="608965"/>
          </a:xfrm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ORB 算法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原理</a:t>
            </a:r>
            <a:endParaRPr lang="zh-CN" altLang="en-US" b="1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3180" y="1119505"/>
            <a:ext cx="9815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ORB（Oriented FAST and Rotated BRIEF）是一种高效、快速的特征点提取与匹配算法，它结合了 FAST 关键点检测器和 BRIEF 描述子的优点，并增强了其方向不变性与尺度鲁棒性。</a:t>
            </a:r>
            <a:endParaRPr lang="zh-CN" altLang="en-US"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6" name="矩形: 圆角 15"/>
          <p:cNvSpPr/>
          <p:nvPr>
            <p:custDataLst>
              <p:tags r:id="rId1"/>
            </p:custDataLst>
          </p:nvPr>
        </p:nvSpPr>
        <p:spPr>
          <a:xfrm>
            <a:off x="784225" y="2012315"/>
            <a:ext cx="6147435" cy="18084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rcRect l="10998" r="10818"/>
          <a:stretch>
            <a:fillRect/>
          </a:stretch>
        </p:blipFill>
        <p:spPr>
          <a:xfrm>
            <a:off x="868680" y="2211705"/>
            <a:ext cx="3118485" cy="1417955"/>
          </a:xfrm>
          <a:prstGeom prst="rect">
            <a:avLst/>
          </a:prstGeom>
        </p:spPr>
      </p:pic>
      <p:sp>
        <p:nvSpPr>
          <p:cNvPr id="18" name="矩形: 圆角 15"/>
          <p:cNvSpPr/>
          <p:nvPr>
            <p:custDataLst>
              <p:tags r:id="rId3"/>
            </p:custDataLst>
          </p:nvPr>
        </p:nvSpPr>
        <p:spPr>
          <a:xfrm>
            <a:off x="7451725" y="2012315"/>
            <a:ext cx="3752850" cy="18084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0" name="矩形: 圆角 15"/>
          <p:cNvSpPr/>
          <p:nvPr>
            <p:custDataLst>
              <p:tags r:id="rId4"/>
            </p:custDataLst>
          </p:nvPr>
        </p:nvSpPr>
        <p:spPr>
          <a:xfrm>
            <a:off x="7451725" y="4324350"/>
            <a:ext cx="3752850" cy="18084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2" name="矩形: 圆角 15"/>
          <p:cNvSpPr/>
          <p:nvPr>
            <p:custDataLst>
              <p:tags r:id="rId5"/>
            </p:custDataLst>
          </p:nvPr>
        </p:nvSpPr>
        <p:spPr>
          <a:xfrm>
            <a:off x="3178810" y="4324350"/>
            <a:ext cx="3752850" cy="18084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03040" y="2268855"/>
            <a:ext cx="292862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FAST </a:t>
            </a:r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角点检测（关键点提取）</a:t>
            </a: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03040" y="2668905"/>
            <a:ext cx="2783205" cy="86614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使用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Harris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角点评分函数对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FAST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提取的点 进行排序，筛选响应强度最高的前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N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个关键点。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854950" y="2268855"/>
            <a:ext cx="307467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构建金字塔（实现尺度不变性）</a:t>
            </a:r>
            <a:endParaRPr lang="zh-CN" altLang="en-US" sz="16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6" name="下箭头 35"/>
          <p:cNvSpPr/>
          <p:nvPr/>
        </p:nvSpPr>
        <p:spPr>
          <a:xfrm rot="16200000">
            <a:off x="6984365" y="2733040"/>
            <a:ext cx="415290" cy="367030"/>
          </a:xfrm>
          <a:prstGeom prst="downArrow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38" name="下箭头 37"/>
          <p:cNvSpPr/>
          <p:nvPr/>
        </p:nvSpPr>
        <p:spPr>
          <a:xfrm>
            <a:off x="9120505" y="3888740"/>
            <a:ext cx="415290" cy="367030"/>
          </a:xfrm>
          <a:prstGeom prst="downArrow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39" name="下箭头 38"/>
          <p:cNvSpPr/>
          <p:nvPr/>
        </p:nvSpPr>
        <p:spPr>
          <a:xfrm rot="5400000">
            <a:off x="6983730" y="4985385"/>
            <a:ext cx="415290" cy="367030"/>
          </a:xfrm>
          <a:prstGeom prst="downArrow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48905" y="2668905"/>
            <a:ext cx="3158490" cy="86614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为获得尺度不变性，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ORB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在图像上构建图像金字塔，在不同分辨率下进行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FAST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角点检测。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854950" y="4475480"/>
            <a:ext cx="307467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主方向分配（实现旋转不变性）</a:t>
            </a:r>
            <a:endParaRPr lang="zh-CN" altLang="en-US" sz="16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025765" y="4833620"/>
            <a:ext cx="2733675" cy="60769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在每个关键点的邻域中，根据灰度质心法计算该点的主方向。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965" y="5467350"/>
            <a:ext cx="1422400" cy="49720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517900" y="4572635"/>
            <a:ext cx="307467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BRIEF 描述子生成（特征表示）</a:t>
            </a: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70275" y="4961255"/>
            <a:ext cx="3122295" cy="86614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使用二值对比的特征描述子，通过在关键点邻域内随机采样像素对，比较灰度值形成二进制串。</a:t>
            </a:r>
            <a:endParaRPr lang="zh-CN" altLang="en-US" sz="14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6" name="下箭头 45"/>
          <p:cNvSpPr/>
          <p:nvPr/>
        </p:nvSpPr>
        <p:spPr>
          <a:xfrm rot="5400000">
            <a:off x="2536825" y="4981575"/>
            <a:ext cx="415290" cy="367030"/>
          </a:xfrm>
          <a:prstGeom prst="downArrow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68630" y="4805680"/>
            <a:ext cx="2100580" cy="71882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ctr" fontAlgn="auto">
              <a:lnSpc>
                <a:spcPct val="120000"/>
              </a:lnSpc>
            </a:pPr>
            <a:r>
              <a:rPr lang="zh-CN" altLang="en-US" sz="20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后续特征点匹配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使用 Hamming 距离</a:t>
            </a:r>
            <a:endParaRPr lang="zh-CN" altLang="en-US" sz="1400" b="1">
              <a:solidFill>
                <a:schemeClr val="tx1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31140" y="3789680"/>
            <a:ext cx="3850640" cy="1968500"/>
            <a:chOff x="364" y="5307"/>
            <a:chExt cx="5804" cy="2967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4" y="5307"/>
              <a:ext cx="5805" cy="1475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" y="6782"/>
              <a:ext cx="5805" cy="1493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grpSp>
        <p:nvGrpSpPr>
          <p:cNvPr id="39" name="组合 38"/>
          <p:cNvGrpSpPr/>
          <p:nvPr/>
        </p:nvGrpSpPr>
        <p:grpSpPr>
          <a:xfrm>
            <a:off x="4220210" y="3726815"/>
            <a:ext cx="4065270" cy="2030095"/>
            <a:chOff x="6545" y="5467"/>
            <a:chExt cx="6052" cy="302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5" y="5467"/>
              <a:ext cx="6051" cy="1542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5" y="7009"/>
              <a:ext cx="6052" cy="1480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grpSp>
        <p:nvGrpSpPr>
          <p:cNvPr id="31" name="组合 30"/>
          <p:cNvGrpSpPr/>
          <p:nvPr/>
        </p:nvGrpSpPr>
        <p:grpSpPr>
          <a:xfrm>
            <a:off x="4254500" y="1434465"/>
            <a:ext cx="3982085" cy="2028190"/>
            <a:chOff x="6671" y="2147"/>
            <a:chExt cx="5774" cy="294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" y="2147"/>
              <a:ext cx="5774" cy="1476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1" y="3614"/>
              <a:ext cx="5773" cy="1474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251460" y="1457960"/>
            <a:ext cx="3820160" cy="1978025"/>
            <a:chOff x="5525" y="-995"/>
            <a:chExt cx="5482" cy="2808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/>
            <a:srcRect t="364"/>
            <a:stretch>
              <a:fillRect/>
            </a:stretch>
          </p:blipFill>
          <p:spPr>
            <a:xfrm>
              <a:off x="5525" y="-995"/>
              <a:ext cx="5483" cy="1409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5" y="409"/>
              <a:ext cx="5483" cy="1405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ORB 算法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实验结果</a:t>
            </a:r>
            <a:endParaRPr lang="zh-CN" altLang="en-US" b="1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89315" y="2052955"/>
            <a:ext cx="3346450" cy="4109720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lnSpc>
                <a:spcPct val="120000"/>
              </a:lnSpc>
            </a:pPr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图像对数量对误差与稳定性的影响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随着最大图像对数量的提升，整体误差相对稳定 但略有上升：从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200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到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3000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对图像的实验来看，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Avg Abs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整体略有上升趋势可能的原因在于更多图像对虽然提高了冗余度，但也引入了更多不稳定或误差较大的匹配，拉高整体误差。 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20000"/>
              </a:lnSpc>
            </a:pP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20000"/>
              </a:lnSpc>
            </a:pP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20000"/>
              </a:lnSpc>
            </a:pPr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帧间隔对重建误差的影响</a:t>
            </a: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interval = 3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或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interval = 5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的实验结果在精度与时间之间达到较好平衡。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7" name="矩形: 圆角 15"/>
          <p:cNvSpPr/>
          <p:nvPr>
            <p:custDataLst>
              <p:tags r:id="rId9"/>
            </p:custDataLst>
          </p:nvPr>
        </p:nvSpPr>
        <p:spPr>
          <a:xfrm>
            <a:off x="8422005" y="1964055"/>
            <a:ext cx="3474720" cy="4109085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4" name="图片 33" descr="评估指标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2045" y="1261110"/>
            <a:ext cx="570865" cy="570865"/>
          </a:xfrm>
          <a:prstGeom prst="rect">
            <a:avLst/>
          </a:prstGeom>
        </p:spPr>
      </p:pic>
      <p:sp>
        <p:nvSpPr>
          <p:cNvPr id="14" name="文本占位符 1"/>
          <p:cNvSpPr>
            <a:spLocks noGrp="1"/>
          </p:cNvSpPr>
          <p:nvPr/>
        </p:nvSpPr>
        <p:spPr>
          <a:xfrm>
            <a:off x="9312910" y="1261110"/>
            <a:ext cx="2338070" cy="6089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sz="2800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实验结果分析</a:t>
            </a:r>
            <a:endParaRPr lang="zh-CN" sz="2800" b="1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86410" y="2005330"/>
            <a:ext cx="678815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328160" y="2005330"/>
            <a:ext cx="67754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19405" y="4341495"/>
            <a:ext cx="678815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326890" y="4498340"/>
            <a:ext cx="678815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SIFT 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算法原理</a:t>
            </a:r>
            <a:endParaRPr lang="zh-CN" altLang="en-US" b="1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9265" y="1111250"/>
            <a:ext cx="11302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SIFT（Scale-Invariant Feature Transform）是一种用于检测和描述图像局部特征的经典算法。SIFT 算法具有尺度和旋转不变性，能够在图像发生缩放、旋转以及光照变化时仍可靠地检测关键点，并生成独特的特征描述符。</a:t>
            </a:r>
            <a:endParaRPr lang="zh-CN" altLang="en-US"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6" name="矩形: 圆角 15"/>
          <p:cNvSpPr/>
          <p:nvPr>
            <p:custDataLst>
              <p:tags r:id="rId1"/>
            </p:custDataLst>
          </p:nvPr>
        </p:nvSpPr>
        <p:spPr>
          <a:xfrm>
            <a:off x="697865" y="2004060"/>
            <a:ext cx="5794375" cy="18084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8" name="矩形: 圆角 15"/>
          <p:cNvSpPr/>
          <p:nvPr>
            <p:custDataLst>
              <p:tags r:id="rId2"/>
            </p:custDataLst>
          </p:nvPr>
        </p:nvSpPr>
        <p:spPr>
          <a:xfrm>
            <a:off x="7246620" y="2004060"/>
            <a:ext cx="4098290" cy="18084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0" name="矩形: 圆角 15"/>
          <p:cNvSpPr/>
          <p:nvPr>
            <p:custDataLst>
              <p:tags r:id="rId3"/>
            </p:custDataLst>
          </p:nvPr>
        </p:nvSpPr>
        <p:spPr>
          <a:xfrm>
            <a:off x="7837805" y="4316095"/>
            <a:ext cx="3507105" cy="18084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2" name="矩形: 圆角 15"/>
          <p:cNvSpPr/>
          <p:nvPr>
            <p:custDataLst>
              <p:tags r:id="rId4"/>
            </p:custDataLst>
          </p:nvPr>
        </p:nvSpPr>
        <p:spPr>
          <a:xfrm>
            <a:off x="698500" y="4316095"/>
            <a:ext cx="6432550" cy="18084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50030" y="2260600"/>
            <a:ext cx="190436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尺度空间极值检测</a:t>
            </a:r>
            <a:endParaRPr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76625" y="2660650"/>
            <a:ext cx="3014980" cy="86614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在 DoG 金字塔中，检测每个像素点在空间和尺度上的极值。即在 3x3x3 的邻域内，找到局部最大或最小值。</a:t>
            </a:r>
            <a:endParaRPr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62670" y="2260600"/>
            <a:ext cx="126619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关键点定位</a:t>
            </a:r>
            <a:endParaRPr lang="zh-CN" altLang="en-US" sz="16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6" name="下箭头 35"/>
          <p:cNvSpPr/>
          <p:nvPr/>
        </p:nvSpPr>
        <p:spPr>
          <a:xfrm rot="16200000">
            <a:off x="6612890" y="2698750"/>
            <a:ext cx="415290" cy="367030"/>
          </a:xfrm>
          <a:prstGeom prst="downArrow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38" name="下箭头 37"/>
          <p:cNvSpPr/>
          <p:nvPr/>
        </p:nvSpPr>
        <p:spPr>
          <a:xfrm>
            <a:off x="9260840" y="3880485"/>
            <a:ext cx="415290" cy="367030"/>
          </a:xfrm>
          <a:prstGeom prst="downArrow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39" name="下箭头 38"/>
          <p:cNvSpPr/>
          <p:nvPr/>
        </p:nvSpPr>
        <p:spPr>
          <a:xfrm rot="5400000">
            <a:off x="7247890" y="4977130"/>
            <a:ext cx="415290" cy="367030"/>
          </a:xfrm>
          <a:prstGeom prst="downArrow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592060" y="2660650"/>
            <a:ext cx="3455670" cy="86614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通过计算极值点的对比度，去除对比度低于某个阈值的点</a:t>
            </a:r>
            <a:r>
              <a:rPr 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；通过计算 Hessian 矩阵的主曲率，去除边缘响应强的点。</a:t>
            </a:r>
            <a:endParaRPr lang="zh-CN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89060" y="4462145"/>
            <a:ext cx="107696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方向匹配</a:t>
            </a:r>
            <a:endParaRPr lang="zh-CN" altLang="en-US" sz="16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038465" y="4825365"/>
            <a:ext cx="3074670" cy="112458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将梯度方向分成 36 个方向，计算每个方向的梯度幅值和，生成梯度方向直方图。选择幅值和最大的方向作为关键点的主方向。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58410" y="4380230"/>
            <a:ext cx="166179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特征描述符生成</a:t>
            </a: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29785" y="4658995"/>
            <a:ext cx="2374265" cy="138303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在关键点的邻域内，划分为 4x4 的网格；在每个网格中，计算 8 个方向的梯度直方图；将所有网格的梯度直方图串联成一个 128 维的特征向量。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37" name="图片 36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50" y="2056765"/>
            <a:ext cx="2524760" cy="1699895"/>
          </a:xfrm>
          <a:prstGeom prst="rect">
            <a:avLst/>
          </a:prstGeom>
        </p:spPr>
      </p:pic>
      <p:pic>
        <p:nvPicPr>
          <p:cNvPr id="49" name="图片 48" descr="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70" y="4467225"/>
            <a:ext cx="3646805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SIFT 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算法实验结果</a:t>
            </a:r>
            <a:endParaRPr lang="zh-CN" altLang="en-US" b="1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5280" y="2121535"/>
            <a:ext cx="3346450" cy="3797300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lnSpc>
                <a:spcPct val="120000"/>
              </a:lnSpc>
            </a:pPr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图像对数量对误差与稳定性的影响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随着图像对数量从 200 对扩展到 3000对，各项误差指标呈现出较小幅度的增长。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20000"/>
              </a:lnSpc>
            </a:pP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20000"/>
              </a:lnSpc>
            </a:pP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20000"/>
              </a:lnSpc>
            </a:pPr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帧间隔对重建误差的影响</a:t>
            </a: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interval = 3 几乎都在总体误差与高质量匹配精度两个维度上取得了最优结果。如在 200 对数据中，</a:t>
            </a:r>
            <a:endParaRPr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interval = 3 获得最低的 Avg Abs 和 Avg RMSE；</a:t>
            </a:r>
            <a:endParaRPr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7" name="矩形: 圆角 15"/>
          <p:cNvSpPr/>
          <p:nvPr>
            <p:custDataLst>
              <p:tags r:id="rId1"/>
            </p:custDataLst>
          </p:nvPr>
        </p:nvSpPr>
        <p:spPr>
          <a:xfrm>
            <a:off x="234950" y="1965325"/>
            <a:ext cx="3446780" cy="4109085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4" name="图片 33" descr="评估指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1262380"/>
            <a:ext cx="570865" cy="570865"/>
          </a:xfrm>
          <a:prstGeom prst="rect">
            <a:avLst/>
          </a:prstGeom>
        </p:spPr>
      </p:pic>
      <p:sp>
        <p:nvSpPr>
          <p:cNvPr id="16" name="文本占位符 1"/>
          <p:cNvSpPr>
            <a:spLocks noGrp="1"/>
          </p:cNvSpPr>
          <p:nvPr/>
        </p:nvSpPr>
        <p:spPr>
          <a:xfrm>
            <a:off x="1158875" y="1262380"/>
            <a:ext cx="2338070" cy="6089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sz="2800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实验结果分析</a:t>
            </a:r>
            <a:endParaRPr lang="zh-CN" sz="2800" b="1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876675" y="1532890"/>
            <a:ext cx="3950970" cy="2011680"/>
            <a:chOff x="6844" y="1842"/>
            <a:chExt cx="6222" cy="316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" y="1842"/>
              <a:ext cx="6222" cy="1582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" y="3418"/>
              <a:ext cx="6222" cy="1593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grpSp>
        <p:nvGrpSpPr>
          <p:cNvPr id="28" name="组合 27"/>
          <p:cNvGrpSpPr/>
          <p:nvPr/>
        </p:nvGrpSpPr>
        <p:grpSpPr>
          <a:xfrm>
            <a:off x="8022590" y="1546225"/>
            <a:ext cx="3950970" cy="1971040"/>
            <a:chOff x="6499" y="5250"/>
            <a:chExt cx="6222" cy="3104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9" y="5250"/>
              <a:ext cx="6222" cy="1522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9" y="6762"/>
              <a:ext cx="6222" cy="1593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grpSp>
        <p:nvGrpSpPr>
          <p:cNvPr id="33" name="组合 32"/>
          <p:cNvGrpSpPr/>
          <p:nvPr/>
        </p:nvGrpSpPr>
        <p:grpSpPr>
          <a:xfrm>
            <a:off x="3876675" y="3836035"/>
            <a:ext cx="3950970" cy="1990725"/>
            <a:chOff x="6105" y="5346"/>
            <a:chExt cx="6222" cy="3135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5" y="5346"/>
              <a:ext cx="6222" cy="1596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5" y="6893"/>
              <a:ext cx="6223" cy="1588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grpSp>
        <p:nvGrpSpPr>
          <p:cNvPr id="37" name="组合 36"/>
          <p:cNvGrpSpPr/>
          <p:nvPr/>
        </p:nvGrpSpPr>
        <p:grpSpPr>
          <a:xfrm>
            <a:off x="8022590" y="3779520"/>
            <a:ext cx="3953510" cy="2018030"/>
            <a:chOff x="12634" y="5912"/>
            <a:chExt cx="6226" cy="317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634" y="5912"/>
              <a:ext cx="6226" cy="1594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635" y="7506"/>
              <a:ext cx="6221" cy="1584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cxnSp>
        <p:nvCxnSpPr>
          <p:cNvPr id="38" name="直接连接符 37"/>
          <p:cNvCxnSpPr/>
          <p:nvPr/>
        </p:nvCxnSpPr>
        <p:spPr>
          <a:xfrm>
            <a:off x="3953510" y="2084070"/>
            <a:ext cx="759460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953510" y="4408170"/>
            <a:ext cx="759460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112760" y="2084070"/>
            <a:ext cx="759460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8112760" y="4344670"/>
            <a:ext cx="759460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SURF </a:t>
            </a: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算法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原理</a:t>
            </a:r>
            <a:endParaRPr lang="zh-CN" altLang="en-US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9265" y="1119505"/>
            <a:ext cx="11302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SURF（Speeded Up Robust Features）是一种用于图像特征提取和描述的局部特征算法。SURF 是对 SIFT 的加速和优化版本，该算子在保持 SIFT 算子优良性能特点的基础上，同时解决了 SIFT 计算复杂度高、耗时长的缺点。</a:t>
            </a:r>
            <a:endParaRPr lang="zh-CN" altLang="en-US"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6" name="矩形: 圆角 15"/>
          <p:cNvSpPr/>
          <p:nvPr>
            <p:custDataLst>
              <p:tags r:id="rId1"/>
            </p:custDataLst>
          </p:nvPr>
        </p:nvSpPr>
        <p:spPr>
          <a:xfrm>
            <a:off x="222250" y="1929765"/>
            <a:ext cx="4310380" cy="1809115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8" name="矩形: 圆角 15"/>
          <p:cNvSpPr/>
          <p:nvPr>
            <p:custDataLst>
              <p:tags r:id="rId2"/>
            </p:custDataLst>
          </p:nvPr>
        </p:nvSpPr>
        <p:spPr>
          <a:xfrm>
            <a:off x="4993005" y="1929765"/>
            <a:ext cx="4052570" cy="18084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0" name="矩形: 圆角 15"/>
          <p:cNvSpPr/>
          <p:nvPr>
            <p:custDataLst>
              <p:tags r:id="rId3"/>
            </p:custDataLst>
          </p:nvPr>
        </p:nvSpPr>
        <p:spPr>
          <a:xfrm>
            <a:off x="9506585" y="1921510"/>
            <a:ext cx="2409825" cy="18338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2" name="矩形: 圆角 15"/>
          <p:cNvSpPr/>
          <p:nvPr>
            <p:custDataLst>
              <p:tags r:id="rId4"/>
            </p:custDataLst>
          </p:nvPr>
        </p:nvSpPr>
        <p:spPr>
          <a:xfrm>
            <a:off x="238760" y="4264660"/>
            <a:ext cx="5205730" cy="18084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8780" y="2063115"/>
            <a:ext cx="384683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构造 Hessian 矩阵并计算行列式近似值</a:t>
            </a:r>
            <a:endParaRPr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220335" y="2002790"/>
            <a:ext cx="127952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构建尺度空间金字塔</a:t>
            </a:r>
            <a:endParaRPr lang="zh-CN" altLang="en-US" sz="16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6" name="下箭头 35"/>
          <p:cNvSpPr/>
          <p:nvPr/>
        </p:nvSpPr>
        <p:spPr>
          <a:xfrm rot="16200000">
            <a:off x="4565650" y="2610485"/>
            <a:ext cx="415290" cy="367030"/>
          </a:xfrm>
          <a:prstGeom prst="downArrow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38" name="下箭头 37"/>
          <p:cNvSpPr/>
          <p:nvPr/>
        </p:nvSpPr>
        <p:spPr>
          <a:xfrm>
            <a:off x="10474325" y="3823335"/>
            <a:ext cx="415290" cy="367030"/>
          </a:xfrm>
          <a:prstGeom prst="downArrow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39" name="下箭头 38"/>
          <p:cNvSpPr/>
          <p:nvPr/>
        </p:nvSpPr>
        <p:spPr>
          <a:xfrm rot="5400000">
            <a:off x="5501005" y="4935220"/>
            <a:ext cx="415290" cy="367030"/>
          </a:xfrm>
          <a:prstGeom prst="downArrow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071110" y="2554605"/>
            <a:ext cx="1839595" cy="112458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对于 SURF 算法，图像的大小总是不变的，改变的只是高斯模糊模板的尺寸</a:t>
            </a:r>
            <a:r>
              <a:rPr 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。</a:t>
            </a:r>
            <a:endParaRPr lang="zh-CN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560560" y="2044065"/>
            <a:ext cx="224345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特征点检测与精确定位</a:t>
            </a:r>
            <a:endParaRPr lang="zh-CN" altLang="en-US" sz="16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46495" y="4763770"/>
            <a:ext cx="2205990" cy="112458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SURF 和 SIFT 不同，不统计其梯度直方图，而是在特征点邻域内计算 Haar小波响应，确定主方向。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25800" y="4328795"/>
            <a:ext cx="188341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构建特征描述子</a:t>
            </a: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702560" y="4607560"/>
            <a:ext cx="2690495" cy="138303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在每个子区域内，计算 Haar 小波在 和 方向的响应值之和及其绝对值之和，得到四个特征量；将所有子区域的特征量串联，构成一个 64 维的描述子向量。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rcRect t="3155"/>
          <a:stretch>
            <a:fillRect/>
          </a:stretch>
        </p:blipFill>
        <p:spPr>
          <a:xfrm>
            <a:off x="878205" y="2737485"/>
            <a:ext cx="2576195" cy="54165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25" y="3279140"/>
            <a:ext cx="2924175" cy="25209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240665" y="2432050"/>
            <a:ext cx="429196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SURF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使用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Hessian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矩阵的行列式来检测图像特征点。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48" name="图片 47" descr="5"/>
          <p:cNvPicPr>
            <a:picLocks noChangeAspect="1"/>
          </p:cNvPicPr>
          <p:nvPr/>
        </p:nvPicPr>
        <p:blipFill>
          <a:blip r:embed="rId8"/>
          <a:srcRect r="4689"/>
          <a:stretch>
            <a:fillRect/>
          </a:stretch>
        </p:blipFill>
        <p:spPr>
          <a:xfrm>
            <a:off x="6866255" y="2284730"/>
            <a:ext cx="2103755" cy="1062355"/>
          </a:xfrm>
          <a:prstGeom prst="rect">
            <a:avLst/>
          </a:prstGeom>
        </p:spPr>
      </p:pic>
      <p:sp>
        <p:nvSpPr>
          <p:cNvPr id="50" name="下箭头 49"/>
          <p:cNvSpPr/>
          <p:nvPr/>
        </p:nvSpPr>
        <p:spPr>
          <a:xfrm rot="16200000">
            <a:off x="9078595" y="2610485"/>
            <a:ext cx="415290" cy="367030"/>
          </a:xfrm>
          <a:prstGeom prst="downArrow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7480" y="2416810"/>
            <a:ext cx="1457960" cy="117030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9602470" y="2753995"/>
            <a:ext cx="80391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SIFT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算 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法类似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57" name="矩形: 圆角 15"/>
          <p:cNvSpPr/>
          <p:nvPr>
            <p:custDataLst>
              <p:tags r:id="rId10"/>
            </p:custDataLst>
          </p:nvPr>
        </p:nvSpPr>
        <p:spPr>
          <a:xfrm>
            <a:off x="6024880" y="4258310"/>
            <a:ext cx="5906135" cy="18338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567295" y="4371340"/>
            <a:ext cx="314198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主方向分配（实现旋转不变性）</a:t>
            </a:r>
            <a:endParaRPr lang="zh-CN" altLang="en-US" sz="16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9965" y="4755515"/>
            <a:ext cx="3100070" cy="123063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085" y="4328795"/>
            <a:ext cx="2144395" cy="16751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ea"/>
              </a:rPr>
              <a:t>SURF </a:t>
            </a: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算法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实验结果</a:t>
            </a:r>
            <a:endParaRPr lang="zh-CN" altLang="en-US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95775" y="1964055"/>
            <a:ext cx="3534410" cy="4109720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lnSpc>
                <a:spcPct val="120000"/>
              </a:lnSpc>
            </a:pPr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图像对数量对误差与稳定性的影响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整体误差在不同规模下较为稳定，当图像对数量从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200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增加到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3000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时，Avg Abs 的增幅控制在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10% 左右，Avg RMSE 也从约 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.6 增长至 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2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.1 上下</a:t>
            </a:r>
            <a:r>
              <a:rPr 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。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20000"/>
              </a:lnSpc>
            </a:pP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20000"/>
              </a:lnSpc>
            </a:pP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20000"/>
              </a:lnSpc>
            </a:pPr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帧间隔对重建误差的影响</a:t>
            </a: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在大多数设置下， interval = 3 在整体误差和高质量匹配误差之间取得了最优平衡； interval = 1 对于</a:t>
            </a:r>
            <a:r>
              <a:rPr 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较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小数据集略有优势，在 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5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00 对与 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10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00 对设置中， interval = 1 帧表现略优</a:t>
            </a:r>
            <a:r>
              <a:rPr 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。</a:t>
            </a:r>
            <a:endParaRPr lang="zh-CN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4" name="矩形: 圆角 15"/>
          <p:cNvSpPr/>
          <p:nvPr>
            <p:custDataLst>
              <p:tags r:id="rId1"/>
            </p:custDataLst>
          </p:nvPr>
        </p:nvSpPr>
        <p:spPr>
          <a:xfrm>
            <a:off x="4215765" y="1875155"/>
            <a:ext cx="3684270" cy="4109085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25" name="图片 24" descr="评估指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1172210"/>
            <a:ext cx="570865" cy="570865"/>
          </a:xfrm>
          <a:prstGeom prst="rect">
            <a:avLst/>
          </a:prstGeom>
        </p:spPr>
      </p:pic>
      <p:sp>
        <p:nvSpPr>
          <p:cNvPr id="26" name="文本占位符 1"/>
          <p:cNvSpPr>
            <a:spLocks noGrp="1"/>
          </p:cNvSpPr>
          <p:nvPr/>
        </p:nvSpPr>
        <p:spPr>
          <a:xfrm>
            <a:off x="5206365" y="1172210"/>
            <a:ext cx="2338070" cy="6089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sz="2800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实验结果分析</a:t>
            </a:r>
            <a:endParaRPr lang="zh-CN" sz="2800" b="1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8430" y="1558925"/>
            <a:ext cx="3957320" cy="2018030"/>
            <a:chOff x="179" y="1888"/>
            <a:chExt cx="6232" cy="317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" y="1888"/>
              <a:ext cx="6231" cy="1592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" y="3480"/>
              <a:ext cx="6232" cy="1586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grpSp>
        <p:nvGrpSpPr>
          <p:cNvPr id="21" name="组合 20"/>
          <p:cNvGrpSpPr/>
          <p:nvPr/>
        </p:nvGrpSpPr>
        <p:grpSpPr>
          <a:xfrm>
            <a:off x="130175" y="3798570"/>
            <a:ext cx="3969385" cy="2025015"/>
            <a:chOff x="205" y="5532"/>
            <a:chExt cx="6251" cy="3189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" y="5532"/>
              <a:ext cx="6246" cy="1597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" y="7129"/>
              <a:ext cx="6239" cy="1592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grpSp>
        <p:nvGrpSpPr>
          <p:cNvPr id="36" name="组合 35"/>
          <p:cNvGrpSpPr/>
          <p:nvPr/>
        </p:nvGrpSpPr>
        <p:grpSpPr>
          <a:xfrm>
            <a:off x="8009255" y="1543685"/>
            <a:ext cx="4055110" cy="2025650"/>
            <a:chOff x="12623" y="2054"/>
            <a:chExt cx="6356" cy="317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23" y="2054"/>
              <a:ext cx="6357" cy="1555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623" y="3599"/>
              <a:ext cx="6357" cy="1631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grpSp>
        <p:nvGrpSpPr>
          <p:cNvPr id="39" name="组合 38"/>
          <p:cNvGrpSpPr/>
          <p:nvPr/>
        </p:nvGrpSpPr>
        <p:grpSpPr>
          <a:xfrm>
            <a:off x="8007350" y="3783965"/>
            <a:ext cx="4060190" cy="2072005"/>
            <a:chOff x="12610" y="5491"/>
            <a:chExt cx="6394" cy="3263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610" y="5491"/>
              <a:ext cx="6394" cy="1632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614" y="7123"/>
              <a:ext cx="6390" cy="1631"/>
            </a:xfrm>
            <a:prstGeom prst="rect">
              <a:avLst/>
            </a:prstGeom>
            <a:ln>
              <a:solidFill>
                <a:srgbClr val="256DB7"/>
              </a:solidFill>
            </a:ln>
          </p:spPr>
        </p:pic>
      </p:grpSp>
      <p:cxnSp>
        <p:nvCxnSpPr>
          <p:cNvPr id="6" name="直接连接符 5"/>
          <p:cNvCxnSpPr/>
          <p:nvPr/>
        </p:nvCxnSpPr>
        <p:spPr>
          <a:xfrm flipV="1">
            <a:off x="256540" y="2140585"/>
            <a:ext cx="67754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 flipV="1">
            <a:off x="256540" y="2346960"/>
            <a:ext cx="67754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256540" y="4366895"/>
            <a:ext cx="67754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256540" y="4167505"/>
            <a:ext cx="67754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8129270" y="2094230"/>
            <a:ext cx="67754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8129270" y="4368165"/>
            <a:ext cx="67754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635" y="3888105"/>
            <a:ext cx="4739640" cy="930275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70" y="1808480"/>
            <a:ext cx="4739005" cy="976630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" y="3844925"/>
            <a:ext cx="4658995" cy="940435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1809115"/>
            <a:ext cx="4753610" cy="975995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三种传统算法比较</a:t>
            </a:r>
            <a:endParaRPr lang="zh-CN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0045" y="1113790"/>
            <a:ext cx="4407535" cy="6140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小数据集 </a:t>
            </a:r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+ </a:t>
            </a:r>
            <a:r>
              <a:rPr lang="zh-CN" altLang="en-US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小帧间隔</a:t>
            </a:r>
            <a:endParaRPr lang="zh-CN" altLang="en-US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（数据量大小：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max pairs = 200, interval = 1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）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7" name="矩形: 圆角 15"/>
          <p:cNvSpPr/>
          <p:nvPr>
            <p:custDataLst>
              <p:tags r:id="rId5"/>
            </p:custDataLst>
          </p:nvPr>
        </p:nvSpPr>
        <p:spPr>
          <a:xfrm>
            <a:off x="121920" y="1069340"/>
            <a:ext cx="5908040" cy="190373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60045" y="3167380"/>
            <a:ext cx="4407535" cy="6140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小数据集 </a:t>
            </a:r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+ </a:t>
            </a:r>
            <a:r>
              <a:rPr lang="zh-CN" altLang="en-US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大</a:t>
            </a:r>
            <a:r>
              <a:rPr lang="zh-CN" altLang="en-US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帧间隔</a:t>
            </a:r>
            <a:endParaRPr lang="zh-CN" altLang="en-US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（数据量大小：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max pairs = 200, interval = 10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）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39" name="矩形: 圆角 15"/>
          <p:cNvSpPr/>
          <p:nvPr>
            <p:custDataLst>
              <p:tags r:id="rId6"/>
            </p:custDataLst>
          </p:nvPr>
        </p:nvSpPr>
        <p:spPr>
          <a:xfrm>
            <a:off x="121920" y="3122930"/>
            <a:ext cx="5908040" cy="190373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395085" y="1113790"/>
            <a:ext cx="4407535" cy="6140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大数据集 </a:t>
            </a:r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+ </a:t>
            </a:r>
            <a:r>
              <a:rPr lang="zh-CN" altLang="en-US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小帧间隔</a:t>
            </a:r>
            <a:endParaRPr lang="zh-CN" altLang="en-US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（数据量大小：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max pairs = 3000, interval = 1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）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2" name="矩形: 圆角 15"/>
          <p:cNvSpPr/>
          <p:nvPr>
            <p:custDataLst>
              <p:tags r:id="rId7"/>
            </p:custDataLst>
          </p:nvPr>
        </p:nvSpPr>
        <p:spPr>
          <a:xfrm>
            <a:off x="6156960" y="1069340"/>
            <a:ext cx="5908040" cy="190373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395085" y="3176905"/>
            <a:ext cx="4407535" cy="6140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大数据集 </a:t>
            </a:r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+ </a:t>
            </a:r>
            <a:r>
              <a:rPr lang="zh-CN" altLang="en-US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大</a:t>
            </a:r>
            <a:r>
              <a:rPr lang="zh-CN" altLang="en-US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帧间隔</a:t>
            </a:r>
            <a:endParaRPr lang="zh-CN" altLang="en-US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（数据量大小：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max pairs = 3000, interval = 10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）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5" name="矩形: 圆角 15"/>
          <p:cNvSpPr/>
          <p:nvPr>
            <p:custDataLst>
              <p:tags r:id="rId8"/>
            </p:custDataLst>
          </p:nvPr>
        </p:nvSpPr>
        <p:spPr>
          <a:xfrm>
            <a:off x="6156960" y="3132455"/>
            <a:ext cx="5908040" cy="190373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78095" y="1417320"/>
            <a:ext cx="819150" cy="1198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图像帧间差异小，考验算法在细微变化中的匹配鲁棒性</a:t>
            </a:r>
            <a:endParaRPr lang="zh-CN" altLang="en-US" sz="12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046345" y="3475355"/>
            <a:ext cx="897890" cy="1198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帧间差异增大，考验算法对较大视差或变化的适应能力</a:t>
            </a:r>
            <a:endParaRPr lang="zh-CN" altLang="en-US" sz="12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067415" y="1458595"/>
            <a:ext cx="793750" cy="10147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数据量大，对算法的稳定性和效率提出更高要求</a:t>
            </a:r>
            <a:endParaRPr lang="zh-CN" altLang="en-US" sz="12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1067415" y="3392170"/>
            <a:ext cx="880745" cy="13836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数据量大，在前面的基础上对算法的稳定性和效率提出更高要求</a:t>
            </a:r>
            <a:endParaRPr lang="zh-CN" altLang="en-US" sz="12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3130550" y="2252980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601470" y="2506980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146550" y="249110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2363470" y="2496820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991870" y="2729230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042670" y="4737100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4116070" y="449262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2409190" y="449262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667510" y="449262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3130550" y="425386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7000240" y="249110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9144000" y="223710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7597140" y="247332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10230485" y="249110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8358505" y="2729230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9144000" y="429323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10230485" y="455358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8346440" y="4553585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7635240" y="4542790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7001510" y="4772660"/>
            <a:ext cx="401320" cy="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502920" y="5299075"/>
            <a:ext cx="8916670" cy="922020"/>
          </a:xfrm>
          <a:prstGeom prst="rect">
            <a:avLst/>
          </a:prstGeom>
          <a:ln>
            <a:solidFill>
              <a:srgbClr val="256DB7"/>
            </a:solidFill>
          </a:ln>
        </p:spPr>
        <p:txBody>
          <a:bodyPr wrap="square">
            <a:spAutoFit/>
          </a:bodyPr>
          <a:p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SIFT </a:t>
            </a:r>
            <a:r>
              <a:rPr lang="zh-CN" altLang="en-US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算法在几乎所有场景中均展现出极高的精度，但是运行时间最长、运行效率不高；</a:t>
            </a:r>
            <a:endParaRPr lang="zh-CN" altLang="en-US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SURF </a:t>
            </a:r>
            <a:r>
              <a:rPr lang="zh-CN" altLang="en-US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算法精度上紧随其后，在指标上和 </a:t>
            </a:r>
            <a:r>
              <a:rPr lang="en-US" altLang="zh-CN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SIFT </a:t>
            </a:r>
            <a:r>
              <a:rPr lang="zh-CN" altLang="en-US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不相上下，在运行效率方面优于 </a:t>
            </a:r>
            <a:r>
              <a:rPr lang="en-US" altLang="zh-CN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SIFT </a:t>
            </a:r>
            <a:r>
              <a:rPr lang="zh-CN" altLang="en-US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；</a:t>
            </a:r>
            <a:endParaRPr lang="zh-CN" altLang="en-US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ORB </a:t>
            </a:r>
            <a:r>
              <a:rPr lang="zh-CN" altLang="en-US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算法虽然在误差控制方面较弱，但其运行效率远高于其他两者。</a:t>
            </a:r>
            <a:endParaRPr lang="zh-CN" altLang="en-US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839960" y="5299075"/>
            <a:ext cx="187071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高精度需求场景</a:t>
            </a:r>
            <a:endParaRPr lang="zh-CN" altLang="en-US" sz="16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931400" y="5883910"/>
            <a:ext cx="106870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实时系统</a:t>
            </a:r>
            <a:endParaRPr lang="zh-CN" altLang="en-US" sz="16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845040" y="5584825"/>
            <a:ext cx="180848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精度与速度均衡</a:t>
            </a:r>
            <a:endParaRPr lang="zh-CN" altLang="en-US" sz="16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9319260" y="5497195"/>
            <a:ext cx="45656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9319260" y="5752465"/>
            <a:ext cx="45656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9319260" y="6051550"/>
            <a:ext cx="45656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8165" y="262890"/>
            <a:ext cx="3775710" cy="608965"/>
          </a:xfrm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PnP 算法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原理</a:t>
            </a:r>
            <a:endParaRPr lang="zh-CN" altLang="en-US" b="1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3180" y="1152525"/>
            <a:ext cx="95440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PnP (Perspective-n-Point) 是求解 3D 到 2D 点的对应方法。它描述了当知道 n 个 3D 空间点及其位置，如何估计相机的位姿。如果两张图像中的一张特征点 3D 位置已知，那么至少需要 3 个点对就可以计算相机的运动。</a:t>
            </a:r>
            <a:endParaRPr lang="zh-CN" altLang="en-US"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2587625"/>
            <a:ext cx="5557520" cy="3188335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40" y="2231390"/>
            <a:ext cx="2600325" cy="932180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7188200" y="1898015"/>
            <a:ext cx="397129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将世界坐标系中的点转换到相机坐标系：</a:t>
            </a:r>
            <a:endParaRPr lang="zh-CN" altLang="en-US" sz="16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0460" y="3342005"/>
            <a:ext cx="2912745" cy="337185"/>
          </a:xfrm>
          <a:prstGeom prst="rect">
            <a:avLst/>
          </a:prstGeom>
          <a:ln>
            <a:solidFill>
              <a:srgbClr val="256DB7"/>
            </a:solidFill>
          </a:ln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基于最小点数的解析法：</a:t>
            </a:r>
            <a:r>
              <a:rPr lang="en-US" altLang="zh-CN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P3P </a:t>
            </a:r>
            <a:endParaRPr lang="en-US" altLang="zh-CN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50915" y="3642360"/>
            <a:ext cx="572325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P3P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（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Perspective-3-Point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）是一种经典的最小解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PnP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算法，其核心优势在于仅依赖三个三维点与对应的二维图像点，即可解析求解相机的位姿。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21095" y="4246880"/>
            <a:ext cx="4749800" cy="337185"/>
          </a:xfrm>
          <a:prstGeom prst="rect">
            <a:avLst/>
          </a:prstGeom>
          <a:ln>
            <a:solidFill>
              <a:srgbClr val="256DB7"/>
            </a:solidFill>
          </a:ln>
        </p:spPr>
        <p:txBody>
          <a:bodyPr wrap="square">
            <a:spAutoFit/>
          </a:bodyPr>
          <a:p>
            <a:r>
              <a:rPr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基于线性化或高效建模的优化法：EPnP与DLT</a:t>
            </a:r>
            <a:endParaRPr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50915" y="4549140"/>
            <a:ext cx="5838190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EPnP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旨在解决传统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PnP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方法在处理大量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3D-2D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点对时计算效率低下问题。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50915" y="4784090"/>
            <a:ext cx="589216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DLT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通过构建图像投影的线性方程组，将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PnP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问题转化为代数求解形式，并利用奇异值分解（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SVD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）直接估算出相机的投影矩阵。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20460" y="5363210"/>
            <a:ext cx="4215130" cy="337185"/>
          </a:xfrm>
          <a:prstGeom prst="rect">
            <a:avLst/>
          </a:prstGeom>
          <a:ln>
            <a:solidFill>
              <a:srgbClr val="256DB7"/>
            </a:solidFill>
          </a:ln>
        </p:spPr>
        <p:txBody>
          <a:bodyPr wrap="square">
            <a:spAutoFit/>
          </a:bodyPr>
          <a:p>
            <a:r>
              <a:rPr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非线性最小化法：Bundle Adjustment（BA）</a:t>
            </a:r>
            <a:endParaRPr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540" y="5756275"/>
            <a:ext cx="2502535" cy="4813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8165" y="262890"/>
            <a:ext cx="5004435" cy="608965"/>
          </a:xfrm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引入</a:t>
            </a:r>
            <a:r>
              <a:rPr lang="en-US" altLang="zh-CN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 PnP 算法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的实验结果</a:t>
            </a:r>
            <a:endParaRPr lang="zh-CN" altLang="en-US" b="1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60" y="1729105"/>
            <a:ext cx="7335520" cy="2513965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716280" y="1264920"/>
            <a:ext cx="691451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在大数据集与较大帧间隔（</a:t>
            </a:r>
            <a:r>
              <a:rPr lang="en-US" altLang="zh-CN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max pairs = 3000</a:t>
            </a:r>
            <a:r>
              <a:rPr lang="zh-CN" altLang="en-US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，</a:t>
            </a:r>
            <a:r>
              <a:rPr lang="en-US" altLang="zh-CN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interval = 10</a:t>
            </a:r>
            <a:r>
              <a:rPr lang="zh-CN" altLang="en-US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）条件下</a:t>
            </a:r>
            <a:endParaRPr lang="zh-CN" altLang="en-US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12455" y="3882390"/>
            <a:ext cx="3456305" cy="1725295"/>
          </a:xfrm>
          <a:prstGeom prst="rect">
            <a:avLst/>
          </a:prstGeom>
          <a:ln>
            <a:solidFill>
              <a:srgbClr val="256DB7"/>
            </a:solidFill>
          </a:ln>
        </p:spPr>
        <p:txBody>
          <a:bodyPr wrap="square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PnP 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借助稀疏的 </a:t>
            </a: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3D-2D 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匹配关系有效约束位姿估计过程，使得优化过程更稳定、收敛更快，从而在保证精度提升的同时显著减少了计算资源开销。</a:t>
            </a:r>
            <a:endParaRPr lang="zh-CN" altLang="en-US" sz="1600"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455" y="1392555"/>
            <a:ext cx="3456305" cy="2036445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358140" y="4408805"/>
            <a:ext cx="7745095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ORB</a:t>
            </a:r>
            <a:r>
              <a:rPr lang="zh-CN" altLang="en-US" sz="1600" b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：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误差整体降低超过 </a:t>
            </a: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60%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；</a:t>
            </a:r>
            <a:endParaRPr lang="en-US" altLang="zh-CN" sz="1600"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r>
              <a:rPr lang="en-US" altLang="zh-CN" sz="1600" b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SIFT</a:t>
            </a:r>
            <a:r>
              <a:rPr lang="zh-CN" altLang="en-US" sz="1600" b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：</a:t>
            </a: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绝对误差由 0.987 降至 0.581，RMSE 从 2.034 降至 0.862，RMSE log 从 0.705 降至 0.357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；</a:t>
            </a:r>
            <a:endParaRPr lang="zh-CN" altLang="en-US" sz="1600"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r>
              <a:rPr lang="zh-CN" altLang="en-US" sz="1600" b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SURF：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绝对误差由 0.975 减至 0.609，RMSE 从 2.193 降至 0.898，RMSE log 从 0.745 降至 0.394。</a:t>
            </a:r>
            <a:endParaRPr lang="zh-CN" altLang="en-US" sz="1600"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6000" y="5774055"/>
            <a:ext cx="636651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ORB </a:t>
            </a:r>
            <a:r>
              <a:rPr lang="zh-CN" altLang="en-US" sz="1600" b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处理时间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减少约 </a:t>
            </a: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30%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，</a:t>
            </a: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SIFT 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降低约 </a:t>
            </a: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36%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，</a:t>
            </a: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SURF 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降低约 </a:t>
            </a: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23%</a:t>
            </a:r>
            <a:endParaRPr lang="en-US" altLang="zh-CN" sz="1600"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1016000" y="2743200"/>
            <a:ext cx="67754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1061085" y="3448685"/>
            <a:ext cx="67754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061085" y="4157980"/>
            <a:ext cx="677545" cy="1270"/>
          </a:xfrm>
          <a:prstGeom prst="lin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平行四边形 10"/>
          <p:cNvSpPr/>
          <p:nvPr/>
        </p:nvSpPr>
        <p:spPr>
          <a:xfrm rot="16200000" flipH="1">
            <a:off x="3454399" y="-3454396"/>
            <a:ext cx="5283202" cy="12192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40000">
                <a:srgbClr val="6ACCF2">
                  <a:lumMod val="55000"/>
                  <a:alpha val="35000"/>
                </a:srgbClr>
              </a:gs>
              <a:gs pos="100000">
                <a:srgbClr val="2497EA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0" name="组合 1"/>
          <p:cNvGrpSpPr/>
          <p:nvPr/>
        </p:nvGrpSpPr>
        <p:grpSpPr>
          <a:xfrm>
            <a:off x="3204210" y="2533015"/>
            <a:ext cx="5628005" cy="887730"/>
            <a:chOff x="4827" y="4357"/>
            <a:chExt cx="8863" cy="1398"/>
          </a:xfrm>
        </p:grpSpPr>
        <p:sp>
          <p:nvSpPr>
            <p:cNvPr id="1048606" name="文本框 4"/>
            <p:cNvSpPr txBox="1"/>
            <p:nvPr/>
          </p:nvSpPr>
          <p:spPr>
            <a:xfrm>
              <a:off x="7005" y="4503"/>
              <a:ext cx="6685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bg1"/>
                  </a:solidFill>
                  <a:effectLst/>
                  <a:latin typeface="Times New Roman" panose="02020603050405020304" charset="0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拓展部分-DELTAS</a:t>
              </a:r>
              <a:endParaRPr lang="en-US" altLang="zh-CN" sz="3600" b="1" dirty="0">
                <a:solidFill>
                  <a:schemeClr val="bg1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048607" name="矩形: 圆角 7"/>
            <p:cNvSpPr/>
            <p:nvPr/>
          </p:nvSpPr>
          <p:spPr>
            <a:xfrm>
              <a:off x="4827" y="4357"/>
              <a:ext cx="1502" cy="1398"/>
            </a:xfrm>
            <a:prstGeom prst="roundRect">
              <a:avLst>
                <a:gd name="adj" fmla="val 5593"/>
              </a:avLst>
            </a:prstGeom>
            <a:blipFill rotWithShape="1">
              <a:blip r:embed="rId1"/>
              <a:tile tx="0" ty="0" sx="100000" sy="100000" flip="none" algn="tl"/>
            </a:blipFill>
            <a:ln>
              <a:noFill/>
            </a:ln>
            <a:effectLst>
              <a:outerShdw blurRad="419100" sx="102000" sy="102000" algn="ctr" rotWithShape="0">
                <a:schemeClr val="tx2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3600" b="1" dirty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04</a:t>
              </a:r>
              <a:endParaRPr lang="en-US" altLang="zh-CN" sz="3600" b="1" dirty="0"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</p:grpSp>
      <p:pic>
        <p:nvPicPr>
          <p:cNvPr id="2097154" name="图片 3" descr="同济大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174625"/>
            <a:ext cx="909320" cy="919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矩形 22"/>
          <p:cNvSpPr/>
          <p:nvPr/>
        </p:nvSpPr>
        <p:spPr>
          <a:xfrm>
            <a:off x="0" y="0"/>
            <a:ext cx="2634343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48593" name="矩形 3"/>
          <p:cNvSpPr/>
          <p:nvPr/>
        </p:nvSpPr>
        <p:spPr>
          <a:xfrm>
            <a:off x="0" y="0"/>
            <a:ext cx="2634615" cy="6858000"/>
          </a:xfrm>
          <a:prstGeom prst="rect">
            <a:avLst/>
          </a:prstGeom>
          <a:blipFill rotWithShape="1"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48594" name="文本框 5"/>
          <p:cNvSpPr txBox="1"/>
          <p:nvPr>
            <p:custDataLst>
              <p:tags r:id="rId2"/>
            </p:custDataLst>
          </p:nvPr>
        </p:nvSpPr>
        <p:spPr>
          <a:xfrm>
            <a:off x="5352415" y="1050925"/>
            <a:ext cx="509778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项目背景介绍</a:t>
            </a:r>
            <a:endParaRPr lang="zh-CN" altLang="en-US" sz="2800" b="1" i="0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48595" name="文本框 6"/>
          <p:cNvSpPr txBox="1"/>
          <p:nvPr>
            <p:custDataLst>
              <p:tags r:id="rId3"/>
            </p:custDataLst>
          </p:nvPr>
        </p:nvSpPr>
        <p:spPr>
          <a:xfrm>
            <a:off x="5351780" y="1923415"/>
            <a:ext cx="508571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2800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数据集获取和环境搭建</a:t>
            </a:r>
            <a:endParaRPr lang="zh-CN" altLang="en-US" sz="2800" b="1" i="0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48597" name="文本框 8"/>
          <p:cNvSpPr txBox="1"/>
          <p:nvPr>
            <p:custDataLst>
              <p:tags r:id="rId4"/>
            </p:custDataLst>
          </p:nvPr>
        </p:nvSpPr>
        <p:spPr>
          <a:xfrm>
            <a:off x="5360035" y="2795905"/>
            <a:ext cx="426529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2800" b="1" i="0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必做部分</a:t>
            </a:r>
            <a:r>
              <a:rPr lang="en-US" altLang="zh-CN" sz="2800" b="1" i="0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-</a:t>
            </a:r>
            <a:r>
              <a:rPr lang="zh-CN" altLang="en-US" sz="2800" b="1" i="0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传统特征检测器</a:t>
            </a:r>
            <a:endParaRPr lang="zh-CN" altLang="en-US" sz="2800" b="1" i="0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48599" name="矩形: 圆角 13"/>
          <p:cNvSpPr/>
          <p:nvPr>
            <p:custDataLst>
              <p:tags r:id="rId5"/>
            </p:custDataLst>
          </p:nvPr>
        </p:nvSpPr>
        <p:spPr>
          <a:xfrm>
            <a:off x="4655185" y="1049655"/>
            <a:ext cx="576000" cy="576000"/>
          </a:xfrm>
          <a:prstGeom prst="roundRect">
            <a:avLst>
              <a:gd name="adj" fmla="val 5593"/>
            </a:avLst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24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01</a:t>
            </a:r>
            <a:endParaRPr lang="en-US" altLang="zh-CN" sz="24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1048604" name="文本框 20"/>
          <p:cNvSpPr txBox="1"/>
          <p:nvPr/>
        </p:nvSpPr>
        <p:spPr>
          <a:xfrm>
            <a:off x="539025" y="2790078"/>
            <a:ext cx="15570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rPr>
              <a:t>目录</a:t>
            </a:r>
            <a:endParaRPr lang="zh-CN" altLang="en-US" sz="54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9" name="矩形: 圆角 13"/>
          <p:cNvSpPr/>
          <p:nvPr>
            <p:custDataLst>
              <p:tags r:id="rId6"/>
            </p:custDataLst>
          </p:nvPr>
        </p:nvSpPr>
        <p:spPr>
          <a:xfrm>
            <a:off x="4659630" y="1905000"/>
            <a:ext cx="576000" cy="576000"/>
          </a:xfrm>
          <a:prstGeom prst="roundRect">
            <a:avLst>
              <a:gd name="adj" fmla="val 5593"/>
            </a:avLst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24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02</a:t>
            </a:r>
            <a:endParaRPr lang="en-US" altLang="zh-CN" sz="24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10" name="矩形: 圆角 13"/>
          <p:cNvSpPr/>
          <p:nvPr>
            <p:custDataLst>
              <p:tags r:id="rId7"/>
            </p:custDataLst>
          </p:nvPr>
        </p:nvSpPr>
        <p:spPr>
          <a:xfrm>
            <a:off x="4660265" y="2785745"/>
            <a:ext cx="576000" cy="576000"/>
          </a:xfrm>
          <a:prstGeom prst="roundRect">
            <a:avLst>
              <a:gd name="adj" fmla="val 5593"/>
            </a:avLst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24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03</a:t>
            </a:r>
            <a:endParaRPr lang="en-US" altLang="zh-CN" sz="24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11" name="矩形: 圆角 13"/>
          <p:cNvSpPr/>
          <p:nvPr>
            <p:custDataLst>
              <p:tags r:id="rId8"/>
            </p:custDataLst>
          </p:nvPr>
        </p:nvSpPr>
        <p:spPr>
          <a:xfrm>
            <a:off x="4666615" y="4526915"/>
            <a:ext cx="576000" cy="576000"/>
          </a:xfrm>
          <a:prstGeom prst="roundRect">
            <a:avLst>
              <a:gd name="adj" fmla="val 5593"/>
            </a:avLst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24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05</a:t>
            </a:r>
            <a:endParaRPr lang="en-US" altLang="zh-CN" sz="24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12" name="文本框 5"/>
          <p:cNvSpPr txBox="1"/>
          <p:nvPr>
            <p:custDataLst>
              <p:tags r:id="rId9"/>
            </p:custDataLst>
          </p:nvPr>
        </p:nvSpPr>
        <p:spPr>
          <a:xfrm>
            <a:off x="5366385" y="4541520"/>
            <a:ext cx="495046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遇到的问题和解决方法</a:t>
            </a:r>
            <a:endParaRPr lang="zh-CN" altLang="en-US" sz="2800" b="1" i="0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5" name="文本框 8"/>
          <p:cNvSpPr txBox="1"/>
          <p:nvPr>
            <p:custDataLst>
              <p:tags r:id="rId10"/>
            </p:custDataLst>
          </p:nvPr>
        </p:nvSpPr>
        <p:spPr>
          <a:xfrm>
            <a:off x="5377815" y="5398135"/>
            <a:ext cx="426529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2800" b="1" i="0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</a:rPr>
              <a:t>总结与思考</a:t>
            </a:r>
            <a:endParaRPr lang="zh-CN" altLang="en-US" sz="2800" b="1" i="0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8" name="矩形: 圆角 13"/>
          <p:cNvSpPr/>
          <p:nvPr>
            <p:custDataLst>
              <p:tags r:id="rId11"/>
            </p:custDataLst>
          </p:nvPr>
        </p:nvSpPr>
        <p:spPr>
          <a:xfrm>
            <a:off x="4666615" y="5387340"/>
            <a:ext cx="576000" cy="576000"/>
          </a:xfrm>
          <a:prstGeom prst="roundRect">
            <a:avLst>
              <a:gd name="adj" fmla="val 5593"/>
            </a:avLst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24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06</a:t>
            </a:r>
            <a:endParaRPr lang="en-US" altLang="zh-CN" sz="24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21" name="矩形: 圆角 13"/>
          <p:cNvSpPr/>
          <p:nvPr>
            <p:custDataLst>
              <p:tags r:id="rId12"/>
            </p:custDataLst>
          </p:nvPr>
        </p:nvSpPr>
        <p:spPr>
          <a:xfrm>
            <a:off x="4658995" y="3666490"/>
            <a:ext cx="576000" cy="576000"/>
          </a:xfrm>
          <a:prstGeom prst="roundRect">
            <a:avLst>
              <a:gd name="adj" fmla="val 5593"/>
            </a:avLst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2400" b="1" dirty="0">
                <a:latin typeface="Times New Roman" panose="02020603050405020304" charset="0"/>
                <a:ea typeface="+mj-ea"/>
                <a:cs typeface="Times New Roman" panose="02020603050405020304" charset="0"/>
              </a:rPr>
              <a:t>04</a:t>
            </a:r>
            <a:endParaRPr lang="en-US" altLang="zh-CN" sz="2400" b="1" dirty="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22" name="文本框 5"/>
          <p:cNvSpPr txBox="1"/>
          <p:nvPr>
            <p:custDataLst>
              <p:tags r:id="rId13"/>
            </p:custDataLst>
          </p:nvPr>
        </p:nvSpPr>
        <p:spPr>
          <a:xfrm>
            <a:off x="5358765" y="3681095"/>
            <a:ext cx="346710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spcAft>
                <a:spcPts val="600"/>
              </a:spcAft>
            </a:pPr>
            <a:r>
              <a:rPr lang="zh-CN" altLang="en-US" sz="2800" b="1" i="0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拓展部分</a:t>
            </a:r>
            <a:r>
              <a:rPr lang="en-US" altLang="zh-CN" sz="2800" b="1" i="0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-DELTAS</a:t>
            </a:r>
            <a:endParaRPr lang="en-US" altLang="zh-CN" sz="2800" b="1" i="0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论文阅读与总结</a:t>
            </a:r>
            <a:endParaRPr lang="en-US" altLang="zh-CN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390640" y="10062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7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8345" y="1149350"/>
            <a:ext cx="10370820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DELTAS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（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Depth Estimation by Learning Triangulation And Sparse-to-dense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）是一种端到端深度估计方法，旨在利用图像间几何关系和稀疏监督信号，生成高质量的稠密深度图。其核心思路是将传统的多视图三角化思想引入神经网络框架中，通过一系列可微模块，将从兴趣点出发的稀疏几何重建，逐步转换为完整的稠密深度估计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0" y="2108200"/>
            <a:ext cx="9004300" cy="3232785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774065" y="5842000"/>
            <a:ext cx="27952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特征提取与兴趣点检测</a:t>
            </a:r>
            <a:endParaRPr lang="zh-CN" altLang="en-US" sz="20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89045" y="5852160"/>
            <a:ext cx="403923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基于几何约束的点匹配与三角化</a:t>
            </a:r>
            <a:endParaRPr lang="zh-CN" altLang="en-US" sz="20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93355" y="5866765"/>
            <a:ext cx="348043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稀疏深度向稠密深度的转换</a:t>
            </a:r>
            <a:endParaRPr lang="zh-CN" altLang="en-US" sz="20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8" name="左大括号 17"/>
          <p:cNvSpPr/>
          <p:nvPr/>
        </p:nvSpPr>
        <p:spPr>
          <a:xfrm rot="16200000">
            <a:off x="2450465" y="4563110"/>
            <a:ext cx="304165" cy="2118360"/>
          </a:xfrm>
          <a:prstGeom prst="leftBrac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 rot="16200000">
            <a:off x="5542280" y="3716655"/>
            <a:ext cx="304165" cy="3810635"/>
          </a:xfrm>
          <a:prstGeom prst="leftBrac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20" name="左大括号 19"/>
          <p:cNvSpPr/>
          <p:nvPr/>
        </p:nvSpPr>
        <p:spPr>
          <a:xfrm rot="16200000">
            <a:off x="8953500" y="4180840"/>
            <a:ext cx="304165" cy="2881630"/>
          </a:xfrm>
          <a:prstGeom prst="leftBrace">
            <a:avLst/>
          </a:prstGeom>
          <a:ln>
            <a:solidFill>
              <a:srgbClr val="FF0000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论文阅读与总结</a:t>
            </a:r>
            <a:endParaRPr lang="zh-CN" altLang="en-US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390640" y="10062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7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矩形: 圆角 15"/>
          <p:cNvSpPr/>
          <p:nvPr>
            <p:custDataLst>
              <p:tags r:id="rId1"/>
            </p:custDataLst>
          </p:nvPr>
        </p:nvSpPr>
        <p:spPr>
          <a:xfrm>
            <a:off x="309880" y="1275080"/>
            <a:ext cx="3665855" cy="4915535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8" name="矩形: 圆角 15"/>
          <p:cNvSpPr/>
          <p:nvPr>
            <p:custDataLst>
              <p:tags r:id="rId2"/>
            </p:custDataLst>
          </p:nvPr>
        </p:nvSpPr>
        <p:spPr>
          <a:xfrm>
            <a:off x="4263390" y="1275080"/>
            <a:ext cx="3665855" cy="4915535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9" name="矩形: 圆角 15"/>
          <p:cNvSpPr/>
          <p:nvPr>
            <p:custDataLst>
              <p:tags r:id="rId3"/>
            </p:custDataLst>
          </p:nvPr>
        </p:nvSpPr>
        <p:spPr>
          <a:xfrm>
            <a:off x="8216900" y="1274445"/>
            <a:ext cx="3665855" cy="491617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" y="2035810"/>
            <a:ext cx="3408680" cy="1383665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40" y="2323465"/>
            <a:ext cx="3474720" cy="808990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00" y="2323465"/>
            <a:ext cx="3395980" cy="1916430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638175" y="1475740"/>
            <a:ext cx="3112135" cy="4298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2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特征提取与兴趣点检测 </a:t>
            </a:r>
            <a:endParaRPr lang="zh-CN" altLang="en-US" sz="22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04105" y="1459230"/>
            <a:ext cx="238887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2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基于几何约束的</a:t>
            </a:r>
            <a:endParaRPr lang="zh-CN" altLang="en-US" sz="22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2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点匹配与三角化 </a:t>
            </a:r>
            <a:endParaRPr lang="zh-CN" altLang="en-US" sz="22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41765" y="1459230"/>
            <a:ext cx="205041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2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稀疏深度向稠密深度的转换</a:t>
            </a:r>
            <a:endParaRPr lang="zh-CN" altLang="en-US" sz="22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6885" y="3634105"/>
            <a:ext cx="3337560" cy="104584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这部分采用了改进的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SuperPoint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架构，与原始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SuperPoint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不同，这里用 </a:t>
            </a:r>
            <a:r>
              <a:rPr lang="en-US" altLang="zh-CN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ResNet-50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替换了浅层编码器，以获得更强的特征表示能力。 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1580" y="5305425"/>
            <a:ext cx="2602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用于特征点检测</a:t>
            </a:r>
            <a:endParaRPr lang="zh-CN" altLang="en-US" b="1">
              <a:solidFill>
                <a:srgbClr val="256DB7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用于特征点描述子计算</a:t>
            </a:r>
            <a:endParaRPr lang="zh-CN" altLang="en-US" b="1">
              <a:solidFill>
                <a:srgbClr val="256DB7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13155" y="4700905"/>
            <a:ext cx="27355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提取的特征送入后续的两个特征任务的解码器</a:t>
            </a:r>
            <a:r>
              <a:rPr lang="en-US" altLang="zh-CN" sz="1600">
                <a:latin typeface="华文中宋" panose="02010600040101010101" charset="-122"/>
                <a:ea typeface="华文中宋" panose="02010600040101010101" charset="-122"/>
              </a:rPr>
              <a:t>:</a:t>
            </a:r>
            <a:endParaRPr lang="en-US" altLang="zh-CN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7" name="图片 16" descr="特征检索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675" y="5081270"/>
            <a:ext cx="483235" cy="4832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609965" y="4335780"/>
            <a:ext cx="2962910" cy="82232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采用稀疏到密集的网络架构，将前一步骤三角测量得到的稀疏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3D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点转化为稠密深度图。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13445" y="5208270"/>
            <a:ext cx="3059430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图像编码器</a:t>
            </a:r>
            <a:r>
              <a:rPr lang="zh-CN" altLang="en-US" sz="1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</a:t>
            </a:r>
            <a:r>
              <a:rPr lang="zh-CN" altLang="en-US" sz="14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深度编码器</a:t>
            </a:r>
            <a:r>
              <a:rPr lang="zh-CN" altLang="en-US" sz="1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并行设计</a:t>
            </a:r>
            <a:endParaRPr lang="zh-CN" altLang="en-US" sz="14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42325" y="5539740"/>
            <a:ext cx="320167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加入</a:t>
            </a:r>
            <a:r>
              <a:rPr lang="zh-CN" altLang="en-US"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空洞空间金字塔池化 </a:t>
            </a:r>
            <a:r>
              <a:rPr lang="en-US" altLang="zh-CN"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(ASPP)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模块增强不同感受野的信息融合。 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36745" y="3228340"/>
            <a:ext cx="133794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latinLnBrk="1"/>
            <a:r>
              <a:rPr lang="zh-CN" altLang="en-US" b="1" i="0">
                <a:solidFill>
                  <a:srgbClr val="256DB7"/>
                </a:solidFill>
                <a:latin typeface="华文中宋" panose="02010600040101010101" charset="-122"/>
                <a:ea typeface="华文中宋" panose="02010600040101010101" charset="-122"/>
              </a:rPr>
              <a:t>特征点匹配</a:t>
            </a:r>
            <a:endParaRPr lang="zh-CN" altLang="en-US" b="1" i="0">
              <a:solidFill>
                <a:srgbClr val="256DB7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36745" y="4483100"/>
            <a:ext cx="164274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latinLnBrk="1"/>
            <a:r>
              <a:rPr lang="zh-CN" altLang="en-US" b="1" i="0">
                <a:solidFill>
                  <a:srgbClr val="256DB7"/>
                </a:solidFill>
                <a:latin typeface="华文中宋" panose="02010600040101010101" charset="-122"/>
                <a:ea typeface="华文中宋" panose="02010600040101010101" charset="-122"/>
              </a:rPr>
              <a:t>特征点三角化</a:t>
            </a:r>
            <a:endParaRPr lang="zh-CN" altLang="en-US" b="1" i="0">
              <a:solidFill>
                <a:srgbClr val="256DB7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56100" y="3596640"/>
            <a:ext cx="3437890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利用</a:t>
            </a:r>
            <a:r>
              <a:rPr lang="zh-CN" altLang="en-US" sz="1600" b="1">
                <a:latin typeface="华文中宋" panose="02010600040101010101" charset="-122"/>
                <a:ea typeface="华文中宋" panose="02010600040101010101" charset="-122"/>
              </a:rPr>
              <a:t>对极几何约束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，在辅助图像的对极线上采样描述符，通过</a:t>
            </a:r>
            <a:r>
              <a:rPr lang="zh-CN" altLang="en-US" sz="1600" b="1">
                <a:latin typeface="华文中宋" panose="02010600040101010101" charset="-122"/>
                <a:ea typeface="华文中宋" panose="02010600040101010101" charset="-122"/>
              </a:rPr>
              <a:t>卷积计算</a:t>
            </a:r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交叉相关图来寻找最佳匹配点。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36745" y="4866005"/>
            <a:ext cx="3306445" cy="1076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使用</a:t>
            </a:r>
            <a:r>
              <a:rPr lang="zh-CN" altLang="en-US" sz="1600" b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软</a:t>
            </a:r>
            <a:r>
              <a:rPr lang="en-US" altLang="zh-CN" sz="1600" b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argmax </a:t>
            </a:r>
            <a:r>
              <a:rPr lang="zh-CN" altLang="en-US" sz="1600" b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操作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从交叉相关图中提取</a:t>
            </a: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2D 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匹配点位置，然后通过</a:t>
            </a:r>
            <a:r>
              <a:rPr lang="zh-CN" altLang="en-US" sz="1600" b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可微分</a:t>
            </a:r>
            <a:r>
              <a:rPr lang="en-US" altLang="zh-CN" sz="1600" b="1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SVD</a:t>
            </a: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求解线性方程组得到</a:t>
            </a:r>
            <a:r>
              <a:rPr lang="en-US" altLang="zh-CN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3D </a:t>
            </a:r>
            <a:r>
              <a:rPr lang="zh-CN" altLang="en-US" sz="1600"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点坐标。</a:t>
            </a:r>
            <a:endParaRPr lang="zh-CN" altLang="en-US" sz="1600"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50" name="下箭头 49"/>
          <p:cNvSpPr/>
          <p:nvPr/>
        </p:nvSpPr>
        <p:spPr>
          <a:xfrm rot="16200000">
            <a:off x="7924800" y="3423920"/>
            <a:ext cx="297180" cy="229870"/>
          </a:xfrm>
          <a:prstGeom prst="downArrow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25" name="下箭头 24"/>
          <p:cNvSpPr/>
          <p:nvPr/>
        </p:nvSpPr>
        <p:spPr>
          <a:xfrm rot="16200000">
            <a:off x="3971290" y="3453130"/>
            <a:ext cx="297180" cy="229870"/>
          </a:xfrm>
          <a:prstGeom prst="downArrow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核心代码解析</a:t>
            </a:r>
            <a:endParaRPr lang="zh-CN" altLang="en-US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390640" y="10062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7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矩形: 圆角 15"/>
          <p:cNvSpPr/>
          <p:nvPr>
            <p:custDataLst>
              <p:tags r:id="rId1"/>
            </p:custDataLst>
          </p:nvPr>
        </p:nvSpPr>
        <p:spPr>
          <a:xfrm>
            <a:off x="2186305" y="1623695"/>
            <a:ext cx="3125470" cy="123825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38450" y="1676400"/>
            <a:ext cx="17424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OpenSans-Bold"/>
                <a:cs typeface="Times New Roman" panose="02020603050405020304" charset="0"/>
              </a:rPr>
              <a:t>base_model.py </a:t>
            </a:r>
            <a:endParaRPr lang="en-US" altLang="zh-CN" b="1">
              <a:solidFill>
                <a:srgbClr val="333333"/>
              </a:solidFill>
              <a:latin typeface="Times New Roman" panose="02020603050405020304" charset="0"/>
              <a:ea typeface="OpenSans-Bold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86305" y="2044700"/>
            <a:ext cx="3046095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实现了一个</a:t>
            </a:r>
            <a:r>
              <a:rPr lang="zh-CN" altLang="en-US"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抽象基类 </a:t>
            </a:r>
            <a:r>
              <a:rPr lang="en-US" altLang="zh-CN"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BaseModel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，作为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DELTAS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系统中所有模型的</a:t>
            </a:r>
            <a:r>
              <a:rPr lang="zh-CN" altLang="en-US"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基础架构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。它定义了模型必须实现的接口。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" name="矩形: 圆角 15"/>
          <p:cNvSpPr/>
          <p:nvPr>
            <p:custDataLst>
              <p:tags r:id="rId2"/>
            </p:custDataLst>
          </p:nvPr>
        </p:nvSpPr>
        <p:spPr>
          <a:xfrm>
            <a:off x="6139815" y="1623695"/>
            <a:ext cx="3125470" cy="123825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10070" y="1676400"/>
            <a:ext cx="174180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OpenSans-Bold"/>
                <a:cs typeface="Times New Roman" panose="02020603050405020304" charset="0"/>
              </a:rPr>
              <a:t>resnet_s2d.py</a:t>
            </a:r>
            <a:endParaRPr lang="en-US" altLang="zh-CN" b="1">
              <a:solidFill>
                <a:srgbClr val="333333"/>
              </a:solidFill>
              <a:latin typeface="Times New Roman" panose="02020603050405020304" charset="0"/>
              <a:ea typeface="OpenSans-Bold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8395" y="2044700"/>
            <a:ext cx="2977515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提供修改版的 </a:t>
            </a:r>
            <a:r>
              <a:rPr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ResNet 网络</a:t>
            </a:r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实现，作为 DELTAS 系统的特征提取骨干网络。定义了不同版本的 ResNet 。</a:t>
            </a:r>
            <a:endParaRPr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80890" y="1043305"/>
            <a:ext cx="251333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models </a:t>
            </a:r>
            <a:r>
              <a:rPr lang="zh-CN" altLang="en-US" sz="24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文件夹下</a:t>
            </a:r>
            <a:endParaRPr lang="zh-CN" altLang="en-US" sz="2400" b="1">
              <a:solidFill>
                <a:srgbClr val="256DB7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2" name="矩形: 圆角 15"/>
          <p:cNvSpPr/>
          <p:nvPr>
            <p:custDataLst>
              <p:tags r:id="rId3"/>
            </p:custDataLst>
          </p:nvPr>
        </p:nvSpPr>
        <p:spPr>
          <a:xfrm>
            <a:off x="558165" y="3068320"/>
            <a:ext cx="3125470" cy="21513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10310" y="3121025"/>
            <a:ext cx="17424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OpenSans-Bold"/>
                <a:cs typeface="Times New Roman" panose="02020603050405020304" charset="0"/>
              </a:rPr>
              <a:t>superpoint.py</a:t>
            </a:r>
            <a:endParaRPr lang="en-US" altLang="zh-CN" b="1">
              <a:solidFill>
                <a:srgbClr val="333333"/>
              </a:solidFill>
              <a:latin typeface="Times New Roman" panose="02020603050405020304" charset="0"/>
              <a:ea typeface="OpenSans-Bold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2460" y="3489325"/>
            <a:ext cx="2928620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superpoint.py 实现了Superpoint 类，负责 DELTAS 系统的第一步：</a:t>
            </a:r>
            <a:r>
              <a:rPr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兴趣点检测与描述符计算。</a:t>
            </a:r>
            <a:endParaRPr sz="14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4284345"/>
            <a:ext cx="2928620" cy="837565"/>
          </a:xfrm>
          <a:prstGeom prst="rect">
            <a:avLst/>
          </a:prstGeom>
        </p:spPr>
      </p:pic>
      <p:sp>
        <p:nvSpPr>
          <p:cNvPr id="17" name="矩形: 圆角 15"/>
          <p:cNvSpPr/>
          <p:nvPr>
            <p:custDataLst>
              <p:tags r:id="rId5"/>
            </p:custDataLst>
          </p:nvPr>
        </p:nvSpPr>
        <p:spPr>
          <a:xfrm>
            <a:off x="4032250" y="3070860"/>
            <a:ext cx="3516630" cy="21513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17745" y="3180715"/>
            <a:ext cx="183451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OpenSans-Bold"/>
                <a:cs typeface="Times New Roman" panose="02020603050405020304" charset="0"/>
              </a:rPr>
              <a:t>triangulation.py</a:t>
            </a:r>
            <a:endParaRPr lang="en-US" altLang="zh-CN" b="1">
              <a:solidFill>
                <a:srgbClr val="333333"/>
              </a:solidFill>
              <a:latin typeface="Times New Roman" panose="02020603050405020304" charset="0"/>
              <a:ea typeface="OpenSans-Bold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81805" y="3549015"/>
            <a:ext cx="2995930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triangulation.py 实现</a:t>
            </a:r>
            <a:r>
              <a:rPr 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TriangulationNet 类，负责 DELTAS 系统的第二步：</a:t>
            </a:r>
            <a:r>
              <a:rPr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兴趣点匹配与三角化。</a:t>
            </a:r>
            <a:endParaRPr sz="14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370" y="4372610"/>
            <a:ext cx="3389630" cy="661670"/>
          </a:xfrm>
          <a:prstGeom prst="rect">
            <a:avLst/>
          </a:prstGeom>
        </p:spPr>
      </p:pic>
      <p:sp>
        <p:nvSpPr>
          <p:cNvPr id="22" name="矩形: 圆角 15"/>
          <p:cNvSpPr/>
          <p:nvPr>
            <p:custDataLst>
              <p:tags r:id="rId7"/>
            </p:custDataLst>
          </p:nvPr>
        </p:nvSpPr>
        <p:spPr>
          <a:xfrm>
            <a:off x="7908925" y="3068320"/>
            <a:ext cx="3125470" cy="215138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61070" y="3121025"/>
            <a:ext cx="174244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>
                <a:solidFill>
                  <a:srgbClr val="333333"/>
                </a:solidFill>
                <a:latin typeface="Times New Roman" panose="02020603050405020304" charset="0"/>
                <a:ea typeface="OpenSans-Bold"/>
                <a:cs typeface="Times New Roman" panose="02020603050405020304" charset="0"/>
              </a:rPr>
              <a:t>densedepth.py</a:t>
            </a:r>
            <a:endParaRPr lang="en-US" altLang="zh-CN" b="1">
              <a:solidFill>
                <a:srgbClr val="333333"/>
              </a:solidFill>
              <a:latin typeface="Times New Roman" panose="02020603050405020304" charset="0"/>
              <a:ea typeface="OpenSans-Bold"/>
              <a:cs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83220" y="3457575"/>
            <a:ext cx="2978150" cy="737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densedepth.py 实现 SparsetoDenseNet 类，负责 DELTAS 系统的第三步：</a:t>
            </a:r>
            <a:r>
              <a:rPr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将稀疏 3D 点密集化为完整深度图。</a:t>
            </a:r>
            <a:endParaRPr sz="14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8220" y="4194810"/>
            <a:ext cx="1670685" cy="977265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09670" y="4020820"/>
            <a:ext cx="297180" cy="229870"/>
          </a:xfrm>
          <a:prstGeom prst="downArrow">
            <a:avLst/>
          </a:prstGeom>
          <a:blipFill>
            <a:blip r:embed="rId9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31" name="下箭头 30"/>
          <p:cNvSpPr/>
          <p:nvPr/>
        </p:nvSpPr>
        <p:spPr>
          <a:xfrm rot="16200000">
            <a:off x="7574280" y="3931285"/>
            <a:ext cx="297180" cy="229870"/>
          </a:xfrm>
          <a:prstGeom prst="downArrow">
            <a:avLst/>
          </a:prstGeom>
          <a:blipFill>
            <a:blip r:embed="rId9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32460" y="5348605"/>
            <a:ext cx="153797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superpoint.py </a:t>
            </a:r>
            <a:endParaRPr lang="en-US" altLang="zh-CN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检测兴趣点并计算描述符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672080" y="5398135"/>
            <a:ext cx="24733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triangulation.py</a:t>
            </a:r>
            <a:endParaRPr lang="en-US" altLang="zh-CN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通过匹配描述符并三角化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来获取稀疏的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3D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点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61965" y="5372735"/>
            <a:ext cx="23469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densedepth.py </a:t>
            </a:r>
            <a:endParaRPr lang="en-US" altLang="zh-CN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将稀疏的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3D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点密集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algn="ctr"/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转化为完整的深度图。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47075" y="5372735"/>
            <a:ext cx="375983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整个系统通过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base_model.py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提供的统一接口进行组织，使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resnet_s2d.py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中的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ResNet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作为特征提取的骨干网络。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36" name="图片 35" descr="多样化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525" y="5530850"/>
            <a:ext cx="497205" cy="467360"/>
          </a:xfrm>
          <a:prstGeom prst="rect">
            <a:avLst/>
          </a:prstGeom>
        </p:spPr>
      </p:pic>
      <p:pic>
        <p:nvPicPr>
          <p:cNvPr id="37" name="图片 36" descr="多样化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2505" y="5530850"/>
            <a:ext cx="497205" cy="467360"/>
          </a:xfrm>
          <a:prstGeom prst="rect">
            <a:avLst/>
          </a:prstGeom>
        </p:spPr>
      </p:pic>
      <p:pic>
        <p:nvPicPr>
          <p:cNvPr id="38" name="图片 37" descr="多样化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5405" y="5535930"/>
            <a:ext cx="497205" cy="467360"/>
          </a:xfrm>
          <a:prstGeom prst="rect">
            <a:avLst/>
          </a:prstGeom>
        </p:spPr>
      </p:pic>
      <p:pic>
        <p:nvPicPr>
          <p:cNvPr id="39" name="图片 38" descr="多样化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7805" y="5530850"/>
            <a:ext cx="497205" cy="4673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数据集转化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与指标函数编写</a:t>
            </a:r>
            <a:endParaRPr lang="zh-CN" altLang="en-US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390640" y="10062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7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矩形: 圆角 15"/>
          <p:cNvSpPr/>
          <p:nvPr>
            <p:custDataLst>
              <p:tags r:id="rId1"/>
            </p:custDataLst>
          </p:nvPr>
        </p:nvSpPr>
        <p:spPr>
          <a:xfrm>
            <a:off x="309880" y="1102360"/>
            <a:ext cx="7253605" cy="518033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8805" y="1235075"/>
            <a:ext cx="409829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ScanNet 风格</a:t>
            </a:r>
            <a:r>
              <a:rPr lang="zh-CN" altLang="en-US" sz="2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的数据集转化</a:t>
            </a:r>
            <a:endParaRPr lang="zh-CN" altLang="en-US" sz="24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9585" y="1616075"/>
            <a:ext cx="1126490" cy="3683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p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数据读取 </a:t>
            </a:r>
            <a:endParaRPr lang="zh-CN" altLang="en-US" b="1">
              <a:solidFill>
                <a:srgbClr val="0070C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950" y="2638425"/>
            <a:ext cx="2279650" cy="3683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p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参数设定与序列划分</a:t>
            </a:r>
            <a:endParaRPr lang="zh-CN" altLang="en-US" b="1">
              <a:solidFill>
                <a:srgbClr val="0070C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585" y="3460115"/>
            <a:ext cx="1804670" cy="3683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p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场景构造与拷贝</a:t>
            </a:r>
            <a:endParaRPr lang="zh-CN" altLang="en-US" b="1">
              <a:solidFill>
                <a:srgbClr val="0070C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9585" y="4467225"/>
            <a:ext cx="2128520" cy="3683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p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相机参数文件生成</a:t>
            </a:r>
            <a:endParaRPr lang="zh-CN" altLang="en-US" b="1">
              <a:solidFill>
                <a:srgbClr val="0070C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9585" y="5328920"/>
            <a:ext cx="2128520" cy="36830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p>
            <a:r>
              <a:rPr lang="zh-CN" altLang="en-US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场景配置列表生成</a:t>
            </a:r>
            <a:endParaRPr lang="zh-CN" altLang="en-US" b="1">
              <a:solidFill>
                <a:srgbClr val="0070C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0250" y="1986280"/>
            <a:ext cx="350012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读取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RGB 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图像路径和对应的深度图路径 ；</a:t>
            </a:r>
            <a:endParaRPr lang="zh-CN" altLang="en-US" sz="12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读取相机内参并转化为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4×4 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齐次矩阵形式；</a:t>
            </a:r>
            <a:endParaRPr lang="zh-CN" altLang="en-US" sz="12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读取全局相机位姿文件并补齐为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4×4 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齐次矩阵。 </a:t>
            </a:r>
            <a:endParaRPr lang="zh-CN" altLang="en-US" sz="12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0250" y="3006090"/>
            <a:ext cx="325120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Whole Apartment 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是连续采集的单一场景，我们这里将其视为一个完整的场景。</a:t>
            </a:r>
            <a:endParaRPr lang="zh-CN" altLang="en-US" sz="12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0250" y="3841115"/>
            <a:ext cx="372745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拷贝并缩放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RGB 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图像至分辨率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320×240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存储为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JPG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；</a:t>
            </a:r>
            <a:endParaRPr lang="zh-CN" altLang="en-US" sz="12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拷贝并缩放对应深度图存储为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PNG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；</a:t>
            </a:r>
            <a:endParaRPr lang="zh-CN" altLang="en-US" sz="12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最后提取并保存对应相机位姿矩阵。</a:t>
            </a:r>
            <a:endParaRPr lang="zh-CN" altLang="en-US" sz="12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0250" y="4868545"/>
            <a:ext cx="228028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在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intrinsic/ 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目录下生成： </a:t>
            </a:r>
            <a:endParaRPr lang="zh-CN" altLang="en-US" sz="12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相机内参矩阵和相机外参矩阵。 </a:t>
            </a:r>
            <a:endParaRPr lang="zh-CN" altLang="en-US" sz="12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6435" y="5675630"/>
            <a:ext cx="398780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最后为每个为场景生成对应的配置文件，并将其添加到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DELTAS 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要求的场景列表文件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scannetv2_test.txt 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中。</a:t>
            </a:r>
            <a:endParaRPr lang="zh-CN" altLang="en-US" sz="12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25" y="1695450"/>
            <a:ext cx="2233930" cy="263969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20" y="4415155"/>
            <a:ext cx="1099820" cy="179387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6390640" y="4708525"/>
            <a:ext cx="997585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12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示例数据集</a:t>
            </a:r>
            <a:endParaRPr lang="zh-CN" sz="12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矩形: 圆角 15"/>
          <p:cNvSpPr/>
          <p:nvPr>
            <p:custDataLst>
              <p:tags r:id="rId4"/>
            </p:custDataLst>
          </p:nvPr>
        </p:nvSpPr>
        <p:spPr>
          <a:xfrm>
            <a:off x="7752080" y="1100455"/>
            <a:ext cx="4117340" cy="518033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02370" y="1234440"/>
            <a:ext cx="201676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2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添加指标函数</a:t>
            </a:r>
            <a:endParaRPr lang="zh-CN" sz="24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17485" y="1769110"/>
            <a:ext cx="3720465" cy="33718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修改 </a:t>
            </a:r>
            <a:r>
              <a:rPr lang="en-US" altLang="zh-CN" sz="16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utils.py </a:t>
            </a:r>
            <a:r>
              <a:rPr lang="zh-CN" altLang="en-US" sz="16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中的 </a:t>
            </a:r>
            <a:r>
              <a:rPr lang="en-US" altLang="zh-CN" sz="16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compute_errors </a:t>
            </a:r>
            <a:r>
              <a:rPr lang="zh-CN" altLang="en-US" sz="16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函数</a:t>
            </a:r>
            <a:endParaRPr lang="zh-CN" altLang="en-US" sz="1600" b="1">
              <a:solidFill>
                <a:srgbClr val="256DB7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760" y="2203450"/>
            <a:ext cx="2633345" cy="146113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4" name="文本框 23"/>
          <p:cNvSpPr txBox="1"/>
          <p:nvPr/>
        </p:nvSpPr>
        <p:spPr>
          <a:xfrm>
            <a:off x="7852410" y="3761740"/>
            <a:ext cx="1631315" cy="33718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p>
            <a:r>
              <a:rPr sz="16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更新函数返回值</a:t>
            </a:r>
            <a:endParaRPr sz="1600" b="1">
              <a:solidFill>
                <a:srgbClr val="256DB7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50225" y="4102100"/>
            <a:ext cx="323405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修改函数的返回语句，将新添加的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RMSE 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和 </a:t>
            </a:r>
            <a:r>
              <a:rPr lang="en-US" altLang="zh-CN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RMSE log </a:t>
            </a:r>
            <a:r>
              <a:rPr lang="zh-CN" altLang="en-US" sz="12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指标包含在返回列表中。</a:t>
            </a:r>
            <a:endParaRPr lang="zh-CN" altLang="en-US" sz="12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605" y="4603115"/>
            <a:ext cx="3864610" cy="23495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8" name="文本框 27"/>
          <p:cNvSpPr txBox="1"/>
          <p:nvPr/>
        </p:nvSpPr>
        <p:spPr>
          <a:xfrm>
            <a:off x="7852410" y="4922520"/>
            <a:ext cx="2103755" cy="33718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p>
            <a:r>
              <a:rPr sz="16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更新名称列表和打印</a:t>
            </a:r>
            <a:endParaRPr sz="1600" b="1">
              <a:solidFill>
                <a:srgbClr val="256DB7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760" y="5343525"/>
            <a:ext cx="2712720" cy="77152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实验结果分析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与对比</a:t>
            </a:r>
            <a:endParaRPr lang="zh-CN" altLang="en-US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390640" y="10062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7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780" y="1995805"/>
            <a:ext cx="5146040" cy="532765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17" name="矩形: 圆角 15"/>
          <p:cNvSpPr/>
          <p:nvPr>
            <p:custDataLst>
              <p:tags r:id="rId2"/>
            </p:custDataLst>
          </p:nvPr>
        </p:nvSpPr>
        <p:spPr>
          <a:xfrm>
            <a:off x="318135" y="1058545"/>
            <a:ext cx="7092950" cy="526415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44" name="文本占位符 1"/>
          <p:cNvSpPr>
            <a:spLocks noGrp="1"/>
          </p:cNvSpPr>
          <p:nvPr/>
        </p:nvSpPr>
        <p:spPr>
          <a:xfrm>
            <a:off x="2686685" y="1395730"/>
            <a:ext cx="2062480" cy="362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sz="2400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论文实验设置</a:t>
            </a:r>
            <a:endParaRPr lang="zh-CN" sz="2400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55" y="4551045"/>
            <a:ext cx="5960110" cy="1341755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1520190" y="2766060"/>
            <a:ext cx="420243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我们在实验中分别选用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2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、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4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、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5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和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7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张图像，并相应地设置帧间隔为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20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、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15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、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12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和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10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帧。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36510" y="4551045"/>
            <a:ext cx="3832225" cy="1106170"/>
          </a:xfrm>
          <a:prstGeom prst="rect">
            <a:avLst/>
          </a:prstGeom>
          <a:ln>
            <a:solidFill>
              <a:srgbClr val="256DB7"/>
            </a:solidFill>
          </a:ln>
        </p:spPr>
        <p:txBody>
          <a:bodyPr wrap="square">
            <a:noAutofit/>
          </a:bodyPr>
          <a:p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当输入为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4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张图像、帧间隔为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15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时，模型在三个指标上均取得最优结果，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Abs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为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0.1879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，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RMSE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为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0.3993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，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RMSE log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为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0.2076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，整体表现优于其他组合。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35" y="3957320"/>
            <a:ext cx="5328285" cy="306070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4135120" y="3587115"/>
            <a:ext cx="2308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设置</a:t>
            </a:r>
            <a:r>
              <a:rPr lang="en-US" altLang="zh-CN" sz="140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seq_length </a:t>
            </a:r>
            <a:r>
              <a:rPr lang="zh-CN" altLang="en-US" sz="140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和</a:t>
            </a:r>
            <a:r>
              <a:rPr lang="en-US" altLang="zh-CN" sz="1400">
                <a:solidFill>
                  <a:srgbClr val="FF000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seq_gap</a:t>
            </a:r>
            <a:endParaRPr lang="en-US" altLang="zh-CN" sz="1400">
              <a:solidFill>
                <a:srgbClr val="FF0000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 l="8694" t="19080" r="14291" b="23960"/>
        </p:blipFill>
        <p:spPr>
          <a:xfrm>
            <a:off x="8060690" y="1995805"/>
            <a:ext cx="2983865" cy="2190750"/>
          </a:xfrm>
          <a:prstGeom prst="rect">
            <a:avLst/>
          </a:prstGeom>
          <a:ln>
            <a:solidFill>
              <a:srgbClr val="256DB7"/>
            </a:solidFill>
          </a:ln>
        </p:spPr>
      </p:pic>
      <p:cxnSp>
        <p:nvCxnSpPr>
          <p:cNvPr id="20" name="直接连接符 19"/>
          <p:cNvCxnSpPr/>
          <p:nvPr/>
        </p:nvCxnSpPr>
        <p:spPr>
          <a:xfrm flipV="1">
            <a:off x="6891655" y="4939030"/>
            <a:ext cx="744855" cy="330200"/>
          </a:xfrm>
          <a:prstGeom prst="line">
            <a:avLst/>
          </a:prstGeom>
          <a:ln>
            <a:solidFill>
              <a:srgbClr val="256DB7"/>
            </a:solidFill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322945" y="1544955"/>
            <a:ext cx="2308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tx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Whole_apartment 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缩略图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对比实验</a:t>
            </a:r>
            <a:endParaRPr lang="zh-CN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390640" y="10062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7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: 圆角 15"/>
          <p:cNvSpPr/>
          <p:nvPr>
            <p:custDataLst>
              <p:tags r:id="rId1"/>
            </p:custDataLst>
          </p:nvPr>
        </p:nvSpPr>
        <p:spPr>
          <a:xfrm>
            <a:off x="349885" y="1057910"/>
            <a:ext cx="6160770" cy="526415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0" name="文本占位符 1"/>
          <p:cNvSpPr>
            <a:spLocks noGrp="1"/>
          </p:cNvSpPr>
          <p:nvPr/>
        </p:nvSpPr>
        <p:spPr>
          <a:xfrm>
            <a:off x="2283460" y="1330325"/>
            <a:ext cx="2206625" cy="362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sz="2400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新增对比实验</a:t>
            </a:r>
            <a:endParaRPr lang="zh-CN" sz="2400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46605" y="1911350"/>
            <a:ext cx="254000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固定 </a:t>
            </a:r>
            <a:r>
              <a:rPr lang="en-US" altLang="zh-CN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seq_length = 4 frames</a:t>
            </a:r>
            <a:endParaRPr lang="en-US" altLang="zh-CN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" y="2320290"/>
            <a:ext cx="4746625" cy="1127760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" y="3874135"/>
            <a:ext cx="4704080" cy="1113790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2120900" y="3489325"/>
            <a:ext cx="254000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固定 </a:t>
            </a:r>
            <a:r>
              <a:rPr lang="en-US" altLang="zh-CN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seq_gap = 15 frames</a:t>
            </a:r>
            <a:endParaRPr lang="en-US" altLang="zh-CN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1525" y="517366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帧数</a:t>
            </a:r>
            <a:r>
              <a:rPr lang="zh-CN" altLang="en-US" sz="16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太少获取的视角信息不够，太多反而容易引入噪声。</a:t>
            </a:r>
            <a:endParaRPr lang="zh-CN" altLang="en-US" sz="16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0890" y="5511165"/>
            <a:ext cx="518477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帧间隔</a:t>
            </a:r>
            <a:r>
              <a:rPr lang="zh-CN" altLang="en-US" sz="16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较大有助于拉开视角差距、提升几何约束，但同时也可能导致图像之间的视觉不一致性。</a:t>
            </a:r>
            <a:endParaRPr lang="zh-CN" altLang="en-US" sz="16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3" name="矩形: 圆角 15"/>
          <p:cNvSpPr/>
          <p:nvPr>
            <p:custDataLst>
              <p:tags r:id="rId4"/>
            </p:custDataLst>
          </p:nvPr>
        </p:nvSpPr>
        <p:spPr>
          <a:xfrm>
            <a:off x="6725285" y="1058545"/>
            <a:ext cx="5060315" cy="526415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8" name="文本占位符 1"/>
          <p:cNvSpPr>
            <a:spLocks noGrp="1"/>
          </p:cNvSpPr>
          <p:nvPr/>
        </p:nvSpPr>
        <p:spPr>
          <a:xfrm>
            <a:off x="8293100" y="1555115"/>
            <a:ext cx="2079625" cy="362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传统算法对比</a:t>
            </a:r>
            <a:endParaRPr lang="zh-CN" altLang="en-US" sz="2400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030" y="2635885"/>
            <a:ext cx="4823460" cy="1178560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6995160" y="2195195"/>
            <a:ext cx="4672330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使用帧间隔为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10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的设置对传统算法和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DELTAS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进行对比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21" name="图片 20" descr="推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0" y="4041775"/>
            <a:ext cx="609600" cy="6096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570595" y="4177665"/>
            <a:ext cx="194818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精度和鲁棒性</a:t>
            </a:r>
            <a:endParaRPr lang="zh-CN" altLang="en-US" sz="20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95160" y="4812665"/>
            <a:ext cx="4563745" cy="1076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DELTAS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通过整合深度学习的特征表示和几何约束，成功地在精度和效率之间取得了平衡，相比传统的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ORB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、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SIFT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和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SURF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算法，在深度估计任务上展现出明显优势。 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平行四边形 10"/>
          <p:cNvSpPr/>
          <p:nvPr/>
        </p:nvSpPr>
        <p:spPr>
          <a:xfrm rot="16200000" flipH="1">
            <a:off x="3454399" y="-3454396"/>
            <a:ext cx="5283202" cy="12192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40000">
                <a:srgbClr val="6ACCF2">
                  <a:lumMod val="55000"/>
                  <a:alpha val="35000"/>
                </a:srgbClr>
              </a:gs>
              <a:gs pos="100000">
                <a:srgbClr val="2497EA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0" name="组合 1"/>
          <p:cNvGrpSpPr/>
          <p:nvPr/>
        </p:nvGrpSpPr>
        <p:grpSpPr>
          <a:xfrm>
            <a:off x="2886710" y="2533015"/>
            <a:ext cx="6744970" cy="887730"/>
            <a:chOff x="4827" y="4357"/>
            <a:chExt cx="10622" cy="1398"/>
          </a:xfrm>
        </p:grpSpPr>
        <p:sp>
          <p:nvSpPr>
            <p:cNvPr id="1048606" name="文本框 4"/>
            <p:cNvSpPr txBox="1"/>
            <p:nvPr/>
          </p:nvSpPr>
          <p:spPr>
            <a:xfrm>
              <a:off x="7005" y="4503"/>
              <a:ext cx="8444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bg1"/>
                  </a:solidFill>
                  <a:effectLst/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遇到的问题和解决方法</a:t>
              </a:r>
              <a:endParaRPr lang="en-US" altLang="zh-CN" sz="3600" b="1" dirty="0">
                <a:solidFill>
                  <a:schemeClr val="bg1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1048607" name="矩形: 圆角 7"/>
            <p:cNvSpPr/>
            <p:nvPr/>
          </p:nvSpPr>
          <p:spPr>
            <a:xfrm>
              <a:off x="4827" y="4357"/>
              <a:ext cx="1502" cy="1398"/>
            </a:xfrm>
            <a:prstGeom prst="roundRect">
              <a:avLst>
                <a:gd name="adj" fmla="val 5593"/>
              </a:avLst>
            </a:prstGeom>
            <a:blipFill rotWithShape="1">
              <a:blip r:embed="rId1"/>
              <a:tile tx="0" ty="0" sx="100000" sy="100000" flip="none" algn="tl"/>
            </a:blipFill>
            <a:ln>
              <a:noFill/>
            </a:ln>
            <a:effectLst>
              <a:outerShdw blurRad="419100" sx="102000" sy="102000" algn="ctr" rotWithShape="0">
                <a:schemeClr val="tx2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3600" b="1" dirty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05</a:t>
              </a:r>
              <a:endParaRPr lang="en-US" altLang="zh-CN" sz="3600" b="1" dirty="0"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</p:grpSp>
      <p:pic>
        <p:nvPicPr>
          <p:cNvPr id="2097154" name="图片 3" descr="同济大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174625"/>
            <a:ext cx="909320" cy="9194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与</a:t>
            </a: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解决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方法</a:t>
            </a:r>
            <a:endParaRPr lang="zh-CN" altLang="en-US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矩形: 圆角 15"/>
          <p:cNvSpPr/>
          <p:nvPr>
            <p:custDataLst>
              <p:tags r:id="rId1"/>
            </p:custDataLst>
          </p:nvPr>
        </p:nvSpPr>
        <p:spPr>
          <a:xfrm>
            <a:off x="757555" y="1275080"/>
            <a:ext cx="5177790" cy="4915535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8" name="矩形: 圆角 15"/>
          <p:cNvSpPr/>
          <p:nvPr>
            <p:custDataLst>
              <p:tags r:id="rId2"/>
            </p:custDataLst>
          </p:nvPr>
        </p:nvSpPr>
        <p:spPr>
          <a:xfrm>
            <a:off x="6242050" y="1275080"/>
            <a:ext cx="5160645" cy="4915535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53235" y="1460500"/>
            <a:ext cx="3112135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0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模块 xfeatures2d.hpp </a:t>
            </a:r>
            <a:endParaRPr lang="zh-CN" altLang="en-US" sz="20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20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安装使用问题</a:t>
            </a:r>
            <a:endParaRPr lang="zh-CN" altLang="en-US" sz="20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07300" y="1709420"/>
            <a:ext cx="2566670" cy="4298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2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指标误差太大问题</a:t>
            </a:r>
            <a:endParaRPr lang="zh-CN" altLang="en-US" sz="22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5" y="2227580"/>
            <a:ext cx="4419600" cy="8324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文本框 25"/>
          <p:cNvSpPr txBox="1"/>
          <p:nvPr/>
        </p:nvSpPr>
        <p:spPr>
          <a:xfrm>
            <a:off x="1286510" y="3146425"/>
            <a:ext cx="397573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需要手动安装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OpenCV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的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contrib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扩展模块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665" y="3490595"/>
            <a:ext cx="2711450" cy="17310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文本框 30"/>
          <p:cNvSpPr txBox="1"/>
          <p:nvPr/>
        </p:nvSpPr>
        <p:spPr>
          <a:xfrm>
            <a:off x="1925320" y="5321935"/>
            <a:ext cx="253238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手动指定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OpenCV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的路径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945" y="5716270"/>
            <a:ext cx="3841115" cy="196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3" name="文本框 32"/>
          <p:cNvSpPr txBox="1"/>
          <p:nvPr/>
        </p:nvSpPr>
        <p:spPr>
          <a:xfrm>
            <a:off x="6406515" y="2354580"/>
            <a:ext cx="4888230" cy="549275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在实际必做实验过程中，我发现部分数据集在某些情况下存在误差指标偏大的现象，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Abs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和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RMSE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较高。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8554085" y="3061335"/>
            <a:ext cx="581025" cy="648335"/>
          </a:xfrm>
          <a:prstGeom prst="downArrow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406515" y="3853815"/>
            <a:ext cx="488505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部分帧图像出现模糊和抖动等情况，进而导致三角化深度估计出现较大偏差，很多点的深度估计值为负数。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295" y="4658995"/>
            <a:ext cx="3017520" cy="9055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与</a:t>
            </a: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解决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方法</a:t>
            </a:r>
            <a:endParaRPr lang="zh-CN" altLang="en-US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矩形: 圆角 15"/>
          <p:cNvSpPr/>
          <p:nvPr>
            <p:custDataLst>
              <p:tags r:id="rId1"/>
            </p:custDataLst>
          </p:nvPr>
        </p:nvSpPr>
        <p:spPr>
          <a:xfrm>
            <a:off x="772160" y="1275080"/>
            <a:ext cx="4806315" cy="4915535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9" name="矩形: 圆角 15"/>
          <p:cNvSpPr/>
          <p:nvPr>
            <p:custDataLst>
              <p:tags r:id="rId2"/>
            </p:custDataLst>
          </p:nvPr>
        </p:nvSpPr>
        <p:spPr>
          <a:xfrm>
            <a:off x="6035040" y="1275080"/>
            <a:ext cx="5174615" cy="491617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4625" y="1566545"/>
            <a:ext cx="332295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数据集深度图读取问题</a:t>
            </a:r>
            <a:endParaRPr lang="zh-CN" altLang="en-US" sz="24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5710" y="1604010"/>
            <a:ext cx="461518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4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数据集参数的理解与处理问题</a:t>
            </a:r>
            <a:endParaRPr lang="zh-CN" altLang="en-US" sz="2400" b="1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50330" y="2159000"/>
            <a:ext cx="287401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extrinsics </a:t>
            </a:r>
            <a:r>
              <a:rPr lang="zh-CN" altLang="en-US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外参矩阵的处理</a:t>
            </a:r>
            <a:endParaRPr lang="zh-CN" altLang="en-US" b="1">
              <a:solidFill>
                <a:srgbClr val="0070C0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53530" y="2566035"/>
            <a:ext cx="389509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每一帧图像都对应一个相机外参矩阵，该矩阵 以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3×4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的形式保存在文本文件中。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50" y="3159760"/>
            <a:ext cx="1812290" cy="22733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3560445"/>
            <a:ext cx="2078990" cy="7156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690" y="3528060"/>
            <a:ext cx="1727200" cy="786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下箭头 41"/>
          <p:cNvSpPr/>
          <p:nvPr/>
        </p:nvSpPr>
        <p:spPr>
          <a:xfrm rot="16200000">
            <a:off x="8557260" y="3641725"/>
            <a:ext cx="387985" cy="442595"/>
          </a:xfrm>
          <a:prstGeom prst="downArrow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84620" y="4408805"/>
            <a:ext cx="276606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intrinsics</a:t>
            </a:r>
            <a:r>
              <a:rPr lang="zh-CN" altLang="en-US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内参矩阵的处理</a:t>
            </a:r>
            <a:endParaRPr lang="zh-CN" altLang="en-US" b="1">
              <a:solidFill>
                <a:srgbClr val="0070C0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483350" y="4878070"/>
            <a:ext cx="423354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3×3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格式 扩展为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4×4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的齐次内参矩阵形式。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34580" y="5361940"/>
            <a:ext cx="313436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使得三维点变换保持一致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，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以便支持点的齐次坐标运算。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46" name="图片 45" descr="多样化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3555" y="5374640"/>
            <a:ext cx="497205" cy="467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6000" y="2175510"/>
            <a:ext cx="427672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数据集的收集者为了提高深度图在普通查看器中的可视化效果，对存储在</a:t>
            </a:r>
            <a:r>
              <a:rPr lang="en-US" altLang="zh-CN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PNG </a:t>
            </a:r>
            <a:r>
              <a:rPr lang="zh-CN" altLang="en-US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文件中的深度数据进行了循环右移</a:t>
            </a:r>
            <a:r>
              <a:rPr lang="en-US" altLang="zh-CN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3 </a:t>
            </a:r>
            <a:r>
              <a:rPr lang="zh-CN" altLang="en-US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位操作。</a:t>
            </a:r>
            <a:endParaRPr lang="zh-CN" altLang="en-US" sz="16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3128645"/>
            <a:ext cx="4276725" cy="1123315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525" y="4739640"/>
            <a:ext cx="4602480" cy="280670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" y="5142230"/>
            <a:ext cx="4261485" cy="668655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2282825" y="4375150"/>
            <a:ext cx="164655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sz="1600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恢复原始深度值</a:t>
            </a:r>
            <a:endParaRPr lang="zh-CN" sz="1600" b="1">
              <a:solidFill>
                <a:srgbClr val="0070C0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平行四边形 10"/>
          <p:cNvSpPr/>
          <p:nvPr/>
        </p:nvSpPr>
        <p:spPr>
          <a:xfrm rot="16200000" flipH="1">
            <a:off x="3454399" y="-3454396"/>
            <a:ext cx="5283202" cy="12192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40000">
                <a:srgbClr val="6ACCF2">
                  <a:lumMod val="55000"/>
                  <a:alpha val="35000"/>
                </a:srgbClr>
              </a:gs>
              <a:gs pos="100000">
                <a:srgbClr val="2497EA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0" name="组合 1"/>
          <p:cNvGrpSpPr/>
          <p:nvPr/>
        </p:nvGrpSpPr>
        <p:grpSpPr>
          <a:xfrm>
            <a:off x="3873500" y="2533015"/>
            <a:ext cx="4267200" cy="887730"/>
            <a:chOff x="4827" y="4357"/>
            <a:chExt cx="6720" cy="1398"/>
          </a:xfrm>
        </p:grpSpPr>
        <p:sp>
          <p:nvSpPr>
            <p:cNvPr id="1048606" name="文本框 4"/>
            <p:cNvSpPr txBox="1"/>
            <p:nvPr/>
          </p:nvSpPr>
          <p:spPr>
            <a:xfrm>
              <a:off x="7005" y="4503"/>
              <a:ext cx="4542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</a:pPr>
              <a:r>
                <a:rPr lang="en-US" altLang="zh-CN" sz="3600" b="1" dirty="0">
                  <a:solidFill>
                    <a:schemeClr val="bg1"/>
                  </a:solidFill>
                  <a:effectLst/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总结与思考</a:t>
              </a:r>
              <a:endParaRPr lang="en-US" altLang="zh-CN" sz="3600" b="1" dirty="0">
                <a:solidFill>
                  <a:schemeClr val="bg1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1048607" name="矩形: 圆角 7"/>
            <p:cNvSpPr/>
            <p:nvPr/>
          </p:nvSpPr>
          <p:spPr>
            <a:xfrm>
              <a:off x="4827" y="4357"/>
              <a:ext cx="1502" cy="1398"/>
            </a:xfrm>
            <a:prstGeom prst="roundRect">
              <a:avLst>
                <a:gd name="adj" fmla="val 5593"/>
              </a:avLst>
            </a:prstGeom>
            <a:blipFill rotWithShape="1">
              <a:blip r:embed="rId1"/>
              <a:tile tx="0" ty="0" sx="100000" sy="100000" flip="none" algn="tl"/>
            </a:blipFill>
            <a:ln>
              <a:noFill/>
            </a:ln>
            <a:effectLst>
              <a:outerShdw blurRad="419100" sx="102000" sy="102000" algn="ctr" rotWithShape="0">
                <a:schemeClr val="tx2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3600" b="1" dirty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06</a:t>
              </a:r>
              <a:endParaRPr lang="en-US" altLang="zh-CN" sz="3600" b="1" dirty="0"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</p:grpSp>
      <p:pic>
        <p:nvPicPr>
          <p:cNvPr id="2097154" name="图片 3" descr="同济大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174625"/>
            <a:ext cx="909320" cy="9194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平行四边形 10"/>
          <p:cNvSpPr/>
          <p:nvPr/>
        </p:nvSpPr>
        <p:spPr>
          <a:xfrm rot="16200000" flipH="1">
            <a:off x="3454399" y="-3454396"/>
            <a:ext cx="5283202" cy="12192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40000">
                <a:srgbClr val="6ACCF2">
                  <a:lumMod val="55000"/>
                  <a:alpha val="35000"/>
                </a:srgbClr>
              </a:gs>
              <a:gs pos="100000">
                <a:srgbClr val="2497EA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0" name="组合 1"/>
          <p:cNvGrpSpPr/>
          <p:nvPr/>
        </p:nvGrpSpPr>
        <p:grpSpPr>
          <a:xfrm>
            <a:off x="3752215" y="2541270"/>
            <a:ext cx="4530090" cy="887730"/>
            <a:chOff x="4827" y="4357"/>
            <a:chExt cx="7134" cy="1398"/>
          </a:xfrm>
        </p:grpSpPr>
        <p:sp>
          <p:nvSpPr>
            <p:cNvPr id="1048606" name="文本框 4"/>
            <p:cNvSpPr txBox="1"/>
            <p:nvPr/>
          </p:nvSpPr>
          <p:spPr>
            <a:xfrm>
              <a:off x="7005" y="4503"/>
              <a:ext cx="4956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bg1"/>
                  </a:solidFill>
                  <a:effectLst/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项目背景介绍</a:t>
              </a:r>
              <a:endParaRPr lang="en-US" altLang="zh-CN" sz="3600" b="1" dirty="0">
                <a:solidFill>
                  <a:schemeClr val="bg1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1048607" name="矩形: 圆角 7"/>
            <p:cNvSpPr/>
            <p:nvPr/>
          </p:nvSpPr>
          <p:spPr>
            <a:xfrm>
              <a:off x="4827" y="4357"/>
              <a:ext cx="1502" cy="1398"/>
            </a:xfrm>
            <a:prstGeom prst="roundRect">
              <a:avLst>
                <a:gd name="adj" fmla="val 5593"/>
              </a:avLst>
            </a:prstGeom>
            <a:blipFill rotWithShape="1">
              <a:blip r:embed="rId1"/>
              <a:tile tx="0" ty="0" sx="100000" sy="100000" flip="none" algn="tl"/>
            </a:blipFill>
            <a:ln>
              <a:noFill/>
            </a:ln>
            <a:effectLst>
              <a:outerShdw blurRad="419100" sx="102000" sy="102000" algn="ctr" rotWithShape="0">
                <a:schemeClr val="tx2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3600" b="1" dirty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01</a:t>
              </a:r>
              <a:endParaRPr lang="en-US" altLang="zh-CN" sz="3600" b="1" dirty="0"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</p:grpSp>
      <p:pic>
        <p:nvPicPr>
          <p:cNvPr id="2097154" name="图片 3" descr="同济大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174625"/>
            <a:ext cx="909320" cy="9194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总结与思考</a:t>
            </a:r>
            <a:endParaRPr lang="zh-CN" altLang="en-US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矩形: 圆角 15"/>
          <p:cNvSpPr/>
          <p:nvPr>
            <p:custDataLst>
              <p:tags r:id="rId1"/>
            </p:custDataLst>
          </p:nvPr>
        </p:nvSpPr>
        <p:spPr>
          <a:xfrm>
            <a:off x="127635" y="1058545"/>
            <a:ext cx="5661660" cy="526415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4" name="矩形: 圆角 15"/>
          <p:cNvSpPr/>
          <p:nvPr>
            <p:custDataLst>
              <p:tags r:id="rId2"/>
            </p:custDataLst>
          </p:nvPr>
        </p:nvSpPr>
        <p:spPr>
          <a:xfrm>
            <a:off x="5953125" y="1058545"/>
            <a:ext cx="6027420" cy="526415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44" name="文本占位符 1"/>
          <p:cNvSpPr>
            <a:spLocks noGrp="1"/>
          </p:cNvSpPr>
          <p:nvPr/>
        </p:nvSpPr>
        <p:spPr>
          <a:xfrm>
            <a:off x="293370" y="1248410"/>
            <a:ext cx="1394460" cy="362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sz="2200" b="1" dirty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实验目的</a:t>
            </a:r>
            <a:endParaRPr lang="zh-CN" sz="2200" b="1" dirty="0">
              <a:solidFill>
                <a:schemeClr val="tx1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文本占位符 1"/>
          <p:cNvSpPr>
            <a:spLocks noGrp="1"/>
          </p:cNvSpPr>
          <p:nvPr/>
        </p:nvSpPr>
        <p:spPr>
          <a:xfrm>
            <a:off x="7927340" y="1550035"/>
            <a:ext cx="2206625" cy="327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参考资料内容</a:t>
            </a:r>
            <a:endParaRPr lang="zh-CN" altLang="en-US" sz="2400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>
          <a:xfrm>
            <a:off x="293370" y="2713990"/>
            <a:ext cx="2857500" cy="362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sz="2200" b="1" dirty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实验算法与指标评估</a:t>
            </a:r>
            <a:endParaRPr lang="zh-CN" sz="2200" b="1" dirty="0">
              <a:solidFill>
                <a:schemeClr val="tx1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占位符 1"/>
          <p:cNvSpPr>
            <a:spLocks noGrp="1"/>
          </p:cNvSpPr>
          <p:nvPr/>
        </p:nvSpPr>
        <p:spPr>
          <a:xfrm>
            <a:off x="301625" y="4187825"/>
            <a:ext cx="2664460" cy="362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sz="2200" b="1" dirty="0">
                <a:solidFill>
                  <a:schemeClr val="tx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实验结论和问题</a:t>
            </a:r>
            <a:endParaRPr lang="zh-CN" sz="2200" b="1" dirty="0">
              <a:solidFill>
                <a:schemeClr val="tx1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6235" y="1645285"/>
            <a:ext cx="5358765" cy="97599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1.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利用三角化方法估计 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whole_apartment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数据集图像深度；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2. 复现 DELTAS 论文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中的方法，使用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1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中数据集为验证集；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3.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对照实验进行结果分析，得出相应的结论。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6235" y="3110230"/>
            <a:ext cx="5358765" cy="97599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20000"/>
              </a:lnSpc>
            </a:pP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1. 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ORB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、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SIFT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、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SURT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传统特征点检测算法，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PnP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算法；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2. 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DELTAS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论文中的深度估计方法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；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3.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计算对应方法的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Abs、RMSE、RMSE log。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6235" y="4559300"/>
            <a:ext cx="5122545" cy="1665605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lnSpc>
                <a:spcPct val="120000"/>
              </a:lnSpc>
            </a:pP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1. 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SIFT 算法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——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高精度需求场景；</a:t>
            </a:r>
            <a:endParaRPr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  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SURF 算法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——精度与速度均衡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；</a:t>
            </a:r>
            <a:endParaRPr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   </a:t>
            </a:r>
            <a:r>
              <a:rPr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ORB 算法</a:t>
            </a:r>
            <a:r>
              <a:rPr 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——实时系统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2. OpenCV扩展模块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安装问题、不合适深度处理问题、</a:t>
            </a:r>
            <a:r>
              <a:rPr lang="en-US" altLang="zh-CN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DELTAS</a:t>
            </a:r>
            <a:r>
              <a:rPr lang="zh-CN" altLang="en-US" sz="16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论文数据集转化问题。</a:t>
            </a:r>
            <a:endParaRPr lang="zh-CN" altLang="en-US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</a:pPr>
            <a:endParaRPr lang="en-US" altLang="zh-CN" sz="16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53125" y="2136140"/>
            <a:ext cx="6027420" cy="3620135"/>
          </a:xfrm>
          <a:prstGeom prst="rect">
            <a:avLst/>
          </a:prstGeom>
        </p:spPr>
        <p:txBody>
          <a:bodyPr wrap="square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1.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DELTAS Depth Estimation by Learning Triangulation And densification of Sparse points (ECCV2020) </a:t>
            </a:r>
            <a:endParaRPr lang="en-US" altLang="zh-CN">
              <a:solidFill>
                <a:srgbClr val="000000"/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2.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Supplementary Material for DELTAS </a:t>
            </a:r>
            <a:endParaRPr lang="en-US" altLang="zh-CN">
              <a:solidFill>
                <a:srgbClr val="000000"/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b="1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3.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SuperPoint_Self Supervised_Interest_Point_Detection_and_Description</a:t>
            </a:r>
            <a:endParaRPr lang="en-US" altLang="zh-CN">
              <a:solidFill>
                <a:srgbClr val="000000"/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4.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https://cloud.tencent.com/developer/article/1822354</a:t>
            </a:r>
            <a:endParaRPr lang="en-US" altLang="zh-CN">
              <a:solidFill>
                <a:srgbClr val="000000"/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 https://blog.csdn.net/qq_29462849/article/details/118586745</a:t>
            </a:r>
            <a:endParaRPr lang="en-US" altLang="zh-CN">
              <a:solidFill>
                <a:srgbClr val="000000"/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6.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charset="0"/>
                <a:ea typeface="等线" panose="02010600030101010101" charset="-122"/>
                <a:cs typeface="Times New Roman" panose="02020603050405020304" charset="0"/>
              </a:rPr>
              <a:t>https://github.com/magicleap/DELTAS</a:t>
            </a:r>
            <a:endParaRPr lang="en-US" altLang="zh-CN">
              <a:solidFill>
                <a:srgbClr val="000000"/>
              </a:solidFill>
              <a:latin typeface="Times New Roman" panose="02020603050405020304" charset="0"/>
              <a:ea typeface="等线" panose="0201060003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文本框 2"/>
          <p:cNvSpPr txBox="1"/>
          <p:nvPr/>
        </p:nvSpPr>
        <p:spPr>
          <a:xfrm>
            <a:off x="762000" y="2185035"/>
            <a:ext cx="8602345" cy="2168525"/>
          </a:xfrm>
          <a:prstGeom prst="rect">
            <a:avLst/>
          </a:prstGeom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T</a:t>
            </a:r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hanks for Listening!</a:t>
            </a:r>
            <a:endParaRPr lang="en-US" altLang="zh-CN" sz="5400" b="1" dirty="0">
              <a:solidFill>
                <a:schemeClr val="bg1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3600" dirty="0">
                <a:solidFill>
                  <a:schemeClr val="bg1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</a:rPr>
              <a:t>Humbly welcome your feedback!</a:t>
            </a:r>
            <a:endParaRPr lang="en-US" altLang="zh-CN" sz="3600" dirty="0">
              <a:solidFill>
                <a:schemeClr val="bg1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pic>
        <p:nvPicPr>
          <p:cNvPr id="2097169" name="图片 1" descr="同济大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545" y="1979930"/>
            <a:ext cx="2952115" cy="29851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项目背景介绍</a:t>
            </a:r>
            <a:endParaRPr lang="en-US" altLang="zh-CN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5"/>
          <p:cNvSpPr/>
          <p:nvPr>
            <p:custDataLst>
              <p:tags r:id="rId1"/>
            </p:custDataLst>
          </p:nvPr>
        </p:nvSpPr>
        <p:spPr>
          <a:xfrm>
            <a:off x="219075" y="1135380"/>
            <a:ext cx="6388735" cy="526415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5" name="矩形: 圆角 15"/>
          <p:cNvSpPr/>
          <p:nvPr>
            <p:custDataLst>
              <p:tags r:id="rId2"/>
            </p:custDataLst>
          </p:nvPr>
        </p:nvSpPr>
        <p:spPr>
          <a:xfrm>
            <a:off x="6877050" y="1135380"/>
            <a:ext cx="5160645" cy="526415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44" name="文本占位符 1"/>
          <p:cNvSpPr>
            <a:spLocks noGrp="1"/>
          </p:cNvSpPr>
          <p:nvPr/>
        </p:nvSpPr>
        <p:spPr>
          <a:xfrm>
            <a:off x="2265045" y="1482090"/>
            <a:ext cx="2535555" cy="362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altLang="zh-CN" sz="2400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三角化</a:t>
            </a:r>
            <a:r>
              <a:rPr lang="zh-CN" altLang="en-US" sz="2400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深度估计</a:t>
            </a:r>
            <a:endParaRPr lang="zh-CN" altLang="en-US" sz="2400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占位符 1"/>
          <p:cNvSpPr>
            <a:spLocks noGrp="1"/>
          </p:cNvSpPr>
          <p:nvPr/>
        </p:nvSpPr>
        <p:spPr>
          <a:xfrm>
            <a:off x="8609965" y="1644015"/>
            <a:ext cx="1809750" cy="3625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rPr>
              <a:t>我们的工作</a:t>
            </a:r>
            <a:endParaRPr lang="zh-CN" altLang="en-US" sz="2400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79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2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60" y="2006600"/>
            <a:ext cx="3677920" cy="206248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51305"/>
          <a:stretch>
            <a:fillRect/>
          </a:stretch>
        </p:blipFill>
        <p:spPr>
          <a:xfrm>
            <a:off x="1868805" y="5551170"/>
            <a:ext cx="3038475" cy="34480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t="52657"/>
          <a:stretch>
            <a:fillRect/>
          </a:stretch>
        </p:blipFill>
        <p:spPr>
          <a:xfrm>
            <a:off x="2484120" y="4668520"/>
            <a:ext cx="1828800" cy="30607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1120775" y="4275455"/>
            <a:ext cx="482409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按照对极几何中的定义，两个特征点的归一化坐标的关系：</a:t>
            </a:r>
            <a:endParaRPr lang="zh-CN" altLang="en-US" sz="14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720725" y="5179060"/>
                <a:ext cx="5375910" cy="30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zh-CN" altLang="en-US" sz="1400">
                    <a:solidFill>
                      <a:srgbClr val="333333"/>
                    </a:solidFill>
                    <a:latin typeface="华文中宋" panose="02010600040101010101" charset="-122"/>
                    <a:ea typeface="华文中宋" panose="02010600040101010101" charset="-122"/>
                  </a:rPr>
                  <a:t>该式左侧为零，右侧可看成</a:t>
                </a:r>
                <a:r>
                  <a:rPr lang="en-US" altLang="zh-CN" sz="1400">
                    <a:solidFill>
                      <a:srgbClr val="333333"/>
                    </a:solidFill>
                    <a:latin typeface="华文中宋" panose="02010600040101010101" charset="-122"/>
                    <a:ea typeface="华文中宋" panose="02010600040101010101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charset="0"/>
                            <a:ea typeface="华文中宋" panose="02010600040101010101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charset="0"/>
                            <a:ea typeface="华文中宋" panose="02010600040101010101" charset="-122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333333"/>
                            </a:solidFill>
                            <a:latin typeface="Cambria Math" panose="02040503050406030204" charset="0"/>
                            <a:ea typeface="华文中宋" panose="02010600040101010101" charset="-122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>
                    <a:solidFill>
                      <a:srgbClr val="333333"/>
                    </a:solidFill>
                    <a:latin typeface="华文中宋" panose="02010600040101010101" charset="-122"/>
                    <a:ea typeface="华文中宋" panose="02010600040101010101" charset="-122"/>
                  </a:rPr>
                  <a:t> </a:t>
                </a:r>
                <a:r>
                  <a:rPr lang="zh-CN" altLang="en-US" sz="1400">
                    <a:solidFill>
                      <a:srgbClr val="333333"/>
                    </a:solidFill>
                    <a:latin typeface="华文中宋" panose="02010600040101010101" charset="-122"/>
                    <a:ea typeface="华文中宋" panose="02010600040101010101" charset="-122"/>
                  </a:rPr>
                  <a:t>的一个方程，可以根据它直接求得</a:t>
                </a:r>
                <a:r>
                  <a:rPr lang="en-US" altLang="zh-CN" sz="1400">
                    <a:solidFill>
                      <a:srgbClr val="333333"/>
                    </a:solidFill>
                    <a:latin typeface="华文中宋" panose="02010600040101010101" charset="-122"/>
                    <a:ea typeface="华文中宋" panose="02010600040101010101" charset="-122"/>
                  </a:rPr>
                  <a:t>:</a:t>
                </a:r>
                <a:endParaRPr lang="en-US" altLang="zh-CN" sz="1400">
                  <a:solidFill>
                    <a:srgbClr val="333333"/>
                  </a:solidFill>
                  <a:latin typeface="华文中宋" panose="02010600040101010101" charset="-122"/>
                  <a:ea typeface="华文中宋" panose="02010600040101010101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25" y="5179060"/>
                <a:ext cx="5375910" cy="3067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7232015" y="2254885"/>
            <a:ext cx="4451350" cy="73723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p>
            <a:r>
              <a:rPr lang="zh-CN" altLang="en-US" sz="1400" b="1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特征点匹配</a:t>
            </a:r>
            <a:r>
              <a:rPr lang="zh-CN" altLang="en-US" sz="14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在三角化过程中的作用至关重要，是三角化的前置条件和直接输入，它的本质作用是：建立两帧图像中“同一个三维点”在不同图像中的对应关系。</a:t>
            </a:r>
            <a:endParaRPr lang="zh-CN" altLang="en-US" sz="14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87945" y="3671570"/>
            <a:ext cx="4044315" cy="73723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p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利用三角化方法估计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whole_apartment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数据集中图像对应的深度 （分别使用 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SURF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、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SIFT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、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ORB 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特征点检测算法和引入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Pnp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算法，</a:t>
            </a:r>
            <a:r>
              <a:rPr lang="en-US" altLang="zh-CN"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67</a:t>
            </a:r>
            <a:r>
              <a:rPr lang="zh-CN" altLang="en-US"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个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实验）</a:t>
            </a:r>
            <a:endParaRPr lang="zh-CN" altLang="en-US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78875" y="3240405"/>
            <a:ext cx="14763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1. </a:t>
            </a:r>
            <a:r>
              <a:rPr lang="zh-CN" altLang="en-US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zh-CN" altLang="en-US" b="1">
              <a:solidFill>
                <a:srgbClr val="0070C0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0" name="图片 19" descr="多样化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270" y="3761105"/>
            <a:ext cx="497205" cy="4673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687945" y="5146040"/>
            <a:ext cx="4044315" cy="52197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p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复现参考文献</a:t>
            </a:r>
            <a:r>
              <a:rPr 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 </a:t>
            </a:r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"</a:t>
            </a:r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DELTAS"中的方法（验证数据集使用 whole_apartment</a:t>
            </a:r>
            <a:r>
              <a:rPr 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，</a:t>
            </a:r>
            <a:r>
              <a:rPr lang="en-US" altLang="zh-CN"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12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个实验</a:t>
            </a:r>
            <a:r>
              <a:rPr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）</a:t>
            </a:r>
            <a:endParaRPr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778240" y="4685665"/>
            <a:ext cx="1419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2. </a:t>
            </a:r>
            <a:r>
              <a:rPr lang="zh-CN" altLang="en-US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zh-CN" altLang="en-US" b="1">
              <a:solidFill>
                <a:srgbClr val="0070C0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6" name="图片 25" descr="机会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465" y="5146040"/>
            <a:ext cx="461010" cy="461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平行四边形 10"/>
          <p:cNvSpPr/>
          <p:nvPr/>
        </p:nvSpPr>
        <p:spPr>
          <a:xfrm rot="16200000" flipH="1">
            <a:off x="3454399" y="-3454396"/>
            <a:ext cx="5283202" cy="12192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40000">
                <a:srgbClr val="6ACCF2">
                  <a:lumMod val="55000"/>
                  <a:alpha val="35000"/>
                </a:srgbClr>
              </a:gs>
              <a:gs pos="100000">
                <a:srgbClr val="2497EA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0" name="组合 1"/>
          <p:cNvGrpSpPr/>
          <p:nvPr/>
        </p:nvGrpSpPr>
        <p:grpSpPr>
          <a:xfrm>
            <a:off x="2928620" y="2541270"/>
            <a:ext cx="8403590" cy="887730"/>
            <a:chOff x="4827" y="4357"/>
            <a:chExt cx="13234" cy="1398"/>
          </a:xfrm>
        </p:grpSpPr>
        <p:sp>
          <p:nvSpPr>
            <p:cNvPr id="1048606" name="文本框 4"/>
            <p:cNvSpPr txBox="1"/>
            <p:nvPr/>
          </p:nvSpPr>
          <p:spPr>
            <a:xfrm>
              <a:off x="7005" y="4503"/>
              <a:ext cx="11056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bg1"/>
                  </a:solidFill>
                  <a:effectLst/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数据集获取和环境搭建</a:t>
              </a:r>
              <a:endParaRPr lang="en-US" altLang="zh-CN" sz="3600" b="1" dirty="0">
                <a:solidFill>
                  <a:schemeClr val="bg1"/>
                </a:solidFill>
                <a:effectLst/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1048607" name="矩形: 圆角 7"/>
            <p:cNvSpPr/>
            <p:nvPr/>
          </p:nvSpPr>
          <p:spPr>
            <a:xfrm>
              <a:off x="4827" y="4357"/>
              <a:ext cx="1502" cy="1398"/>
            </a:xfrm>
            <a:prstGeom prst="roundRect">
              <a:avLst>
                <a:gd name="adj" fmla="val 5593"/>
              </a:avLst>
            </a:prstGeom>
            <a:blipFill rotWithShape="1">
              <a:blip r:embed="rId1"/>
              <a:tile tx="0" ty="0" sx="100000" sy="100000" flip="none" algn="tl"/>
            </a:blipFill>
            <a:ln>
              <a:noFill/>
            </a:ln>
            <a:effectLst>
              <a:outerShdw blurRad="419100" sx="102000" sy="102000" algn="ctr" rotWithShape="0">
                <a:schemeClr val="tx2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3600" b="1" dirty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02</a:t>
              </a:r>
              <a:endParaRPr lang="en-US" altLang="zh-CN" sz="3600" b="1" dirty="0"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</p:grpSp>
      <p:pic>
        <p:nvPicPr>
          <p:cNvPr id="2097154" name="图片 3" descr="同济大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174625"/>
            <a:ext cx="909320" cy="919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实验</a:t>
            </a: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数据集</a:t>
            </a: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的</a:t>
            </a:r>
            <a:r>
              <a:rPr lang="en-US" altLang="zh-CN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获取</a:t>
            </a:r>
            <a:endParaRPr lang="en-US" altLang="zh-CN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79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69670" y="2426970"/>
            <a:ext cx="4536440" cy="3432810"/>
            <a:chOff x="1220" y="2536"/>
            <a:chExt cx="6545" cy="490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</p:blipFill>
          <p:spPr>
            <a:xfrm>
              <a:off x="1220" y="2536"/>
              <a:ext cx="3264" cy="244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</p:blipFill>
          <p:spPr>
            <a:xfrm>
              <a:off x="4484" y="2536"/>
              <a:ext cx="3263" cy="2447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</p:blipFill>
          <p:spPr>
            <a:xfrm>
              <a:off x="1220" y="4984"/>
              <a:ext cx="3273" cy="2455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</p:blipFill>
          <p:spPr>
            <a:xfrm>
              <a:off x="4493" y="4984"/>
              <a:ext cx="3272" cy="245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  <p:sp>
        <p:nvSpPr>
          <p:cNvPr id="19" name="矩形: 圆角 15"/>
          <p:cNvSpPr/>
          <p:nvPr>
            <p:custDataLst>
              <p:tags r:id="rId5"/>
            </p:custDataLst>
          </p:nvPr>
        </p:nvSpPr>
        <p:spPr>
          <a:xfrm>
            <a:off x="311150" y="1112520"/>
            <a:ext cx="11484610" cy="5169535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l="8694" t="19080" r="14291" b="23960"/>
        </p:blipFill>
        <p:spPr>
          <a:xfrm>
            <a:off x="654050" y="1374140"/>
            <a:ext cx="1231900" cy="904240"/>
          </a:xfrm>
          <a:prstGeom prst="rect">
            <a:avLst/>
          </a:prstGeom>
        </p:spPr>
      </p:pic>
      <p:sp>
        <p:nvSpPr>
          <p:cNvPr id="44" name="文本占位符 1"/>
          <p:cNvSpPr>
            <a:spLocks noGrp="1"/>
          </p:cNvSpPr>
          <p:nvPr/>
        </p:nvSpPr>
        <p:spPr>
          <a:xfrm>
            <a:off x="2012315" y="1604010"/>
            <a:ext cx="4194810" cy="3498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en-US" sz="2800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whole_apartment 数据集</a:t>
            </a:r>
            <a:endParaRPr lang="en-US" sz="2800" b="1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35090" y="1550035"/>
            <a:ext cx="4648200" cy="132207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p>
            <a:pPr marL="0" indent="0"/>
            <a:r>
              <a:rPr lang="en-US" altLang="zh-CN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SUN3D </a:t>
            </a:r>
            <a:r>
              <a:rPr lang="zh-CN" altLang="en-US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是普林斯顿大学计算机视觉实验室发布的大规模 </a:t>
            </a:r>
            <a:r>
              <a:rPr lang="en-US" altLang="zh-CN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RGB-D </a:t>
            </a:r>
            <a:r>
              <a:rPr lang="zh-CN" altLang="en-US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视频数据集，专为研究 </a:t>
            </a:r>
            <a:r>
              <a:rPr lang="en-US" altLang="zh-CN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3D </a:t>
            </a:r>
            <a:r>
              <a:rPr lang="zh-CN" altLang="en-US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重建、室内</a:t>
            </a:r>
            <a:r>
              <a:rPr lang="zh-CN" altLang="en-US" sz="1600" b="1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场景理解、</a:t>
            </a:r>
            <a:r>
              <a:rPr lang="en-US" altLang="zh-CN" sz="1600" b="1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SLAM </a:t>
            </a:r>
            <a:r>
              <a:rPr lang="zh-CN" altLang="en-US" sz="1600" b="1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建图和多视角配准</a:t>
            </a:r>
            <a:r>
              <a:rPr lang="zh-CN" altLang="en-US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等任务设计；本次项目使用的 whole_apartment 数据集是一套完整扫描的公寓全景数据。</a:t>
            </a:r>
            <a:endParaRPr lang="zh-CN" altLang="en-US" sz="16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820" y="3416935"/>
            <a:ext cx="1864995" cy="157670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859520" y="3243580"/>
            <a:ext cx="173228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1" i="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存储深度图像</a:t>
            </a:r>
            <a:endParaRPr lang="zh-CN" altLang="en-US" sz="1600" b="1" i="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59520" y="3617595"/>
            <a:ext cx="261429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1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存储对应的彩色 RGB 图像</a:t>
            </a:r>
            <a:endParaRPr lang="zh-CN" altLang="en-US" sz="1600" b="1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59520" y="3980815"/>
            <a:ext cx="271081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1" i="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包含相机外参（位姿）信息</a:t>
            </a:r>
            <a:endParaRPr lang="zh-CN" altLang="en-US" sz="1600" b="1" i="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859520" y="4363085"/>
            <a:ext cx="173228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1" i="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相机内参矩阵</a:t>
            </a:r>
            <a:endParaRPr lang="zh-CN" altLang="en-US" sz="1600" b="1" i="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59520" y="4726940"/>
            <a:ext cx="173228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1" i="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存储缩略图</a:t>
            </a:r>
            <a:endParaRPr lang="zh-CN" altLang="en-US" sz="1600" b="1" i="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cxnSp>
        <p:nvCxnSpPr>
          <p:cNvPr id="28" name="直接连接符 27"/>
          <p:cNvCxnSpPr>
            <a:endCxn id="23" idx="1"/>
          </p:cNvCxnSpPr>
          <p:nvPr/>
        </p:nvCxnSpPr>
        <p:spPr>
          <a:xfrm flipV="1">
            <a:off x="7850505" y="3412490"/>
            <a:ext cx="1009015" cy="375920"/>
          </a:xfrm>
          <a:prstGeom prst="line">
            <a:avLst/>
          </a:prstGeom>
          <a:ln w="12700" cmpd="sng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24" idx="1"/>
          </p:cNvCxnSpPr>
          <p:nvPr/>
        </p:nvCxnSpPr>
        <p:spPr>
          <a:xfrm flipV="1">
            <a:off x="7757160" y="3786505"/>
            <a:ext cx="1102360" cy="194310"/>
          </a:xfrm>
          <a:prstGeom prst="line">
            <a:avLst/>
          </a:prstGeom>
          <a:ln w="12700" cmpd="sng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endCxn id="25" idx="1"/>
          </p:cNvCxnSpPr>
          <p:nvPr/>
        </p:nvCxnSpPr>
        <p:spPr>
          <a:xfrm flipV="1">
            <a:off x="8241030" y="4149725"/>
            <a:ext cx="618490" cy="132715"/>
          </a:xfrm>
          <a:prstGeom prst="line">
            <a:avLst/>
          </a:prstGeom>
          <a:ln w="12700" cmpd="sng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26" idx="1"/>
          </p:cNvCxnSpPr>
          <p:nvPr/>
        </p:nvCxnSpPr>
        <p:spPr>
          <a:xfrm flipV="1">
            <a:off x="8544560" y="4531995"/>
            <a:ext cx="314960" cy="33020"/>
          </a:xfrm>
          <a:prstGeom prst="line">
            <a:avLst/>
          </a:prstGeom>
          <a:ln w="12700" cmpd="sng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27" idx="1"/>
          </p:cNvCxnSpPr>
          <p:nvPr/>
        </p:nvCxnSpPr>
        <p:spPr>
          <a:xfrm>
            <a:off x="8155940" y="4895850"/>
            <a:ext cx="703580" cy="0"/>
          </a:xfrm>
          <a:prstGeom prst="line">
            <a:avLst/>
          </a:prstGeom>
          <a:ln w="12700" cmpd="sng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125" y="5399405"/>
            <a:ext cx="5343525" cy="41021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b="1" dirty="0">
                <a:solidFill>
                  <a:srgbClr val="256DB7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实验环境的搭建</a:t>
            </a:r>
            <a:endParaRPr lang="zh-CN" altLang="en-US" b="1" dirty="0">
              <a:solidFill>
                <a:srgbClr val="256DB7"/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797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矩形: 圆角 15"/>
          <p:cNvSpPr/>
          <p:nvPr>
            <p:custDataLst>
              <p:tags r:id="rId1"/>
            </p:custDataLst>
          </p:nvPr>
        </p:nvSpPr>
        <p:spPr>
          <a:xfrm>
            <a:off x="332105" y="1117600"/>
            <a:ext cx="5623560" cy="253492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2" name="矩形: 圆角 15"/>
          <p:cNvSpPr/>
          <p:nvPr>
            <p:custDataLst>
              <p:tags r:id="rId2"/>
            </p:custDataLst>
          </p:nvPr>
        </p:nvSpPr>
        <p:spPr>
          <a:xfrm>
            <a:off x="332105" y="3813175"/>
            <a:ext cx="5623560" cy="243967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3" name="矩形: 圆角 15"/>
          <p:cNvSpPr/>
          <p:nvPr>
            <p:custDataLst>
              <p:tags r:id="rId3"/>
            </p:custDataLst>
          </p:nvPr>
        </p:nvSpPr>
        <p:spPr>
          <a:xfrm>
            <a:off x="6193155" y="1117600"/>
            <a:ext cx="5623560" cy="253492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4" name="矩形: 圆角 15"/>
          <p:cNvSpPr/>
          <p:nvPr>
            <p:custDataLst>
              <p:tags r:id="rId4"/>
            </p:custDataLst>
          </p:nvPr>
        </p:nvSpPr>
        <p:spPr>
          <a:xfrm>
            <a:off x="6193155" y="3813175"/>
            <a:ext cx="5623560" cy="2439670"/>
          </a:xfrm>
          <a:prstGeom prst="roundRect">
            <a:avLst>
              <a:gd name="adj" fmla="val 3235"/>
            </a:avLst>
          </a:prstGeom>
          <a:noFill/>
          <a:ln>
            <a:solidFill>
              <a:srgbClr val="256DB7"/>
            </a:solidFill>
          </a:ln>
          <a:effectLst>
            <a:outerShdw blurRad="800100" sx="102000" sy="102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46605" y="1322705"/>
            <a:ext cx="2334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硬件与运行环境</a:t>
            </a:r>
            <a:endParaRPr lang="zh-CN" altLang="en-US" sz="2400" b="1">
              <a:solidFill>
                <a:srgbClr val="0070C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09965" y="1285240"/>
            <a:ext cx="1508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C++ 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环境</a:t>
            </a:r>
            <a:endParaRPr lang="zh-CN" altLang="en-US" sz="2400" b="1">
              <a:solidFill>
                <a:srgbClr val="0070C0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27300" y="4024630"/>
            <a:ext cx="1854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Python 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环境</a:t>
            </a:r>
            <a:endParaRPr lang="zh-CN" altLang="en-US" sz="2400" b="1">
              <a:solidFill>
                <a:srgbClr val="0070C0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96300" y="4016375"/>
            <a:ext cx="1479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>
                <a:solidFill>
                  <a:srgbClr val="0070C0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评估指标</a:t>
            </a:r>
            <a:endParaRPr lang="zh-CN" sz="2400" b="1">
              <a:solidFill>
                <a:srgbClr val="0070C0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1330" y="2367915"/>
            <a:ext cx="2704465" cy="90170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noAutofit/>
          </a:bodyPr>
          <a:p>
            <a:pPr marL="190500" lvl="1" indent="0" algn="l"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操作系统：</a:t>
            </a:r>
            <a:r>
              <a:rPr lang="en-US" altLang="zh-CN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Ubuntu 20.04</a:t>
            </a:r>
            <a:endParaRPr lang="en-US" altLang="zh-CN" sz="14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marL="190500" lvl="1" indent="0" algn="l"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Python </a:t>
            </a:r>
            <a:r>
              <a:rPr lang="zh-CN" altLang="en-US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版本：</a:t>
            </a:r>
            <a:r>
              <a:rPr lang="en-US" altLang="zh-CN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3.8</a:t>
            </a:r>
            <a:endParaRPr lang="en-US" altLang="zh-CN" sz="14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marL="190500" lvl="1" indent="0" algn="l"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深度学习框架：</a:t>
            </a:r>
            <a:r>
              <a:rPr lang="en-US" altLang="zh-CN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PyTorch 1.11.0</a:t>
            </a:r>
            <a:endParaRPr lang="en-US" altLang="zh-CN" sz="14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marL="190500" lvl="1" indent="0" algn="l"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CUDA </a:t>
            </a:r>
            <a:r>
              <a:rPr lang="zh-CN" altLang="en-US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版本：</a:t>
            </a:r>
            <a:r>
              <a:rPr lang="en-US" altLang="zh-CN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11.3</a:t>
            </a:r>
            <a:endParaRPr lang="en-US" altLang="zh-CN" sz="14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marL="190500" indent="0" algn="l">
              <a:spcAft>
                <a:spcPct val="0"/>
              </a:spcAft>
              <a:buFont typeface="Arial" panose="020B0604020202020204"/>
              <a:buNone/>
            </a:pPr>
            <a:endParaRPr lang="en-US" altLang="zh-CN" sz="14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76600" y="2373630"/>
            <a:ext cx="2580640" cy="73723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 anchor="t">
            <a:spAutoFit/>
          </a:bodyPr>
          <a:p>
            <a:pPr marL="190500" lvl="1" indent="0" algn="l"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GPU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NVIDIA RTX 3090</a:t>
            </a:r>
            <a:endParaRPr lang="en-US" altLang="zh-CN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marL="190500" lvl="1" indent="0" algn="l"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CPU</a:t>
            </a: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Intel Xeon Gold 6330</a:t>
            </a:r>
            <a:endParaRPr lang="en-US" altLang="zh-CN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  <a:p>
            <a:pPr marL="190500" lvl="1" indent="0" algn="l"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内存：</a:t>
            </a:r>
            <a:r>
              <a:rPr lang="en-US" altLang="zh-CN" sz="140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60GB</a:t>
            </a:r>
            <a:endParaRPr lang="en-US" altLang="zh-CN" sz="140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8165" y="1951355"/>
            <a:ext cx="23876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0500" indent="0" algn="l"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软件环境（镜像配置）</a:t>
            </a: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09365" y="1951355"/>
            <a:ext cx="1320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90500" indent="0" algn="l"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硬件资源</a:t>
            </a:r>
            <a:endParaRPr lang="zh-CN" altLang="en-US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5" name="图片 24" descr="硬件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085" y="1285240"/>
            <a:ext cx="553720" cy="553720"/>
          </a:xfrm>
          <a:prstGeom prst="rect">
            <a:avLst/>
          </a:prstGeom>
        </p:spPr>
      </p:pic>
      <p:pic>
        <p:nvPicPr>
          <p:cNvPr id="26" name="图片 25" descr="C++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1920" y="1169035"/>
            <a:ext cx="754380" cy="75438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446010" y="1871980"/>
            <a:ext cx="327596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1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安装</a:t>
            </a:r>
            <a:r>
              <a:rPr lang="en-US" altLang="zh-CN" sz="1600" b="1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OpenCV</a:t>
            </a:r>
            <a:r>
              <a:rPr lang="zh-CN" altLang="en-US" sz="1600" b="1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（含</a:t>
            </a:r>
            <a:r>
              <a:rPr lang="en-US" altLang="zh-CN" sz="1600" b="1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contrib</a:t>
            </a:r>
            <a:r>
              <a:rPr lang="zh-CN" altLang="en-US" sz="1600" b="1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模块）</a:t>
            </a:r>
            <a:endParaRPr lang="zh-CN" altLang="en-US" sz="1600" b="1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250" y="2302510"/>
            <a:ext cx="4768850" cy="43878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9" name="文本框 28"/>
          <p:cNvSpPr txBox="1"/>
          <p:nvPr/>
        </p:nvSpPr>
        <p:spPr>
          <a:xfrm>
            <a:off x="7670800" y="3185160"/>
            <a:ext cx="255968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然后编译并安装 </a:t>
            </a:r>
            <a:r>
              <a:rPr lang="en-US" altLang="zh-CN" sz="16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OpenCV</a:t>
            </a:r>
            <a:endParaRPr lang="en-US" altLang="zh-CN" sz="16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8718550" y="2834640"/>
            <a:ext cx="415290" cy="367030"/>
          </a:xfrm>
          <a:prstGeom prst="downArrow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dirty="0" smtClean="0">
              <a:latin typeface="+mj-ea"/>
              <a:ea typeface="+mj-ea"/>
            </a:endParaRPr>
          </a:p>
        </p:txBody>
      </p:sp>
      <p:pic>
        <p:nvPicPr>
          <p:cNvPr id="31" name="图片 30" descr="pyth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440" y="3966210"/>
            <a:ext cx="609600" cy="6096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98830" y="4661535"/>
            <a:ext cx="4690745" cy="86614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>
            <a:spAutoFit/>
          </a:bodyPr>
          <a:p>
            <a:pPr marL="0" indent="0" algn="l" fontAlgn="auto">
              <a:lnSpc>
                <a:spcPct val="120000"/>
              </a:lnSpc>
            </a:pPr>
            <a:r>
              <a:rPr lang="zh-CN" altLang="en-US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需要确保以下依赖项已正确安装：</a:t>
            </a:r>
            <a:endParaRPr lang="zh-CN" altLang="en-US" sz="14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marL="190500" indent="0" algn="l" fontAlgn="auto">
              <a:lnSpc>
                <a:spcPct val="120000"/>
              </a:lnSpc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Python &gt;= 3.5       PyTorch &gt;= 1.3.1     Torchvision &gt;= 0.4.2</a:t>
            </a:r>
            <a:endParaRPr lang="en-US" altLang="zh-CN" sz="14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marL="190500" indent="0" algn="l" fontAlgn="auto">
              <a:lnSpc>
                <a:spcPct val="120000"/>
              </a:lnSpc>
              <a:spcAft>
                <a:spcPct val="0"/>
              </a:spcAft>
              <a:buFont typeface="Arial" panose="020B0604020202020204"/>
              <a:buNone/>
            </a:pPr>
            <a:r>
              <a:rPr lang="en-US" altLang="zh-CN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OpenCV &gt;= 3.4    NumPy &gt;= 1.18        Path &gt;= 15.0.0</a:t>
            </a:r>
            <a:endParaRPr lang="en-US" altLang="zh-CN" sz="14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165" y="5704205"/>
            <a:ext cx="5190490" cy="25463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34" name="图片 33" descr="评估指标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5745" y="3966210"/>
            <a:ext cx="570865" cy="57086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6525895" y="4556760"/>
            <a:ext cx="208343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平均绝对误差（</a:t>
            </a:r>
            <a:r>
              <a:rPr lang="en-US" altLang="zh-CN"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Abs</a:t>
            </a:r>
            <a:r>
              <a:rPr lang="zh-CN" altLang="en-US"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）</a:t>
            </a:r>
            <a:endParaRPr lang="zh-CN" altLang="en-US" sz="14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525895" y="5069205"/>
            <a:ext cx="4376420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均方根误差（Root Mean Square Error, RMSE）</a:t>
            </a:r>
            <a:endParaRPr sz="14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525895" y="5555615"/>
            <a:ext cx="275145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400" b="1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对数均方根误差（RMSE log）</a:t>
            </a:r>
            <a:endParaRPr sz="1400" b="1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217410" y="4821555"/>
            <a:ext cx="3416935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反映了预测深度与真实深度之间的平均绝对差异。</a:t>
            </a:r>
            <a:endParaRPr lang="zh-CN" altLang="en-US" sz="12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995795" y="5309235"/>
            <a:ext cx="4006215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对较大的误差更加敏感，适合衡量整体估计的偏差程度。</a:t>
            </a:r>
            <a:endParaRPr lang="zh-CN" altLang="en-US" sz="12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87235" y="5804535"/>
            <a:ext cx="3726815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>
                <a:solidFill>
                  <a:srgbClr val="333333"/>
                </a:solidFill>
                <a:latin typeface="华文中宋" panose="02010600040101010101" charset="-122"/>
                <a:ea typeface="华文中宋" panose="02010600040101010101" charset="-122"/>
              </a:rPr>
              <a:t>减弱了对大深度值误差的敏感性，更关注相对误差。</a:t>
            </a:r>
            <a:endParaRPr lang="zh-CN" altLang="en-US" sz="1200">
              <a:solidFill>
                <a:srgbClr val="33333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平行四边形 10"/>
          <p:cNvSpPr/>
          <p:nvPr/>
        </p:nvSpPr>
        <p:spPr>
          <a:xfrm rot="16200000" flipH="1">
            <a:off x="3454399" y="-3454396"/>
            <a:ext cx="5283202" cy="12192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40000">
                <a:srgbClr val="6ACCF2">
                  <a:lumMod val="55000"/>
                  <a:alpha val="35000"/>
                </a:srgbClr>
              </a:gs>
              <a:gs pos="100000">
                <a:srgbClr val="2497EA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0" name="组合 1"/>
          <p:cNvGrpSpPr/>
          <p:nvPr/>
        </p:nvGrpSpPr>
        <p:grpSpPr>
          <a:xfrm>
            <a:off x="2526030" y="2541270"/>
            <a:ext cx="7168515" cy="887730"/>
            <a:chOff x="4827" y="4357"/>
            <a:chExt cx="11289" cy="1398"/>
          </a:xfrm>
        </p:grpSpPr>
        <p:sp>
          <p:nvSpPr>
            <p:cNvPr id="1048606" name="文本框 4"/>
            <p:cNvSpPr txBox="1"/>
            <p:nvPr/>
          </p:nvSpPr>
          <p:spPr>
            <a:xfrm>
              <a:off x="7005" y="4503"/>
              <a:ext cx="9111" cy="10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>
                <a:spcAft>
                  <a:spcPts val="600"/>
                </a:spcAft>
              </a:pPr>
              <a:r>
                <a:rPr lang="en-US" altLang="zh-CN" sz="3600" b="1" dirty="0">
                  <a:solidFill>
                    <a:schemeClr val="bg1"/>
                  </a:solidFill>
                  <a:effectLst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rPr>
                <a:t>必做部分-传统特征检测器</a:t>
              </a:r>
              <a:endParaRPr lang="en-US" altLang="zh-CN" sz="3600" b="1" dirty="0">
                <a:solidFill>
                  <a:schemeClr val="bg1"/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endParaRPr>
            </a:p>
          </p:txBody>
        </p:sp>
        <p:sp>
          <p:nvSpPr>
            <p:cNvPr id="1048607" name="矩形: 圆角 7"/>
            <p:cNvSpPr/>
            <p:nvPr/>
          </p:nvSpPr>
          <p:spPr>
            <a:xfrm>
              <a:off x="4827" y="4357"/>
              <a:ext cx="1502" cy="1398"/>
            </a:xfrm>
            <a:prstGeom prst="roundRect">
              <a:avLst>
                <a:gd name="adj" fmla="val 5593"/>
              </a:avLst>
            </a:prstGeom>
            <a:blipFill rotWithShape="1">
              <a:blip r:embed="rId1"/>
              <a:tile tx="0" ty="0" sx="100000" sy="100000" flip="none" algn="tl"/>
            </a:blipFill>
            <a:ln>
              <a:noFill/>
            </a:ln>
            <a:effectLst>
              <a:outerShdw blurRad="419100" sx="102000" sy="102000" algn="ctr" rotWithShape="0">
                <a:schemeClr val="tx2">
                  <a:lumMod val="75000"/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3600" b="1" dirty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03</a:t>
              </a:r>
              <a:endParaRPr lang="en-US" altLang="zh-CN" sz="3600" b="1" dirty="0"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</p:grpSp>
      <p:pic>
        <p:nvPicPr>
          <p:cNvPr id="2097154" name="图片 3" descr="同济大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45" y="174625"/>
            <a:ext cx="909320" cy="919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8165" y="262890"/>
            <a:ext cx="3775710" cy="608965"/>
          </a:xfrm>
        </p:spPr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b="1" dirty="0">
                <a:solidFill>
                  <a:srgbClr val="256DB7"/>
                </a:solidFill>
                <a:effectLst/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整体项目流程</a:t>
            </a:r>
            <a:endParaRPr lang="zh-CN" b="1" dirty="0">
              <a:solidFill>
                <a:srgbClr val="256DB7"/>
              </a:solidFill>
              <a:effectLst/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3145731" name="直接连接符 39"/>
          <p:cNvCxnSpPr/>
          <p:nvPr/>
        </p:nvCxnSpPr>
        <p:spPr>
          <a:xfrm>
            <a:off x="425873" y="872065"/>
            <a:ext cx="9804400" cy="0"/>
          </a:xfrm>
          <a:prstGeom prst="line">
            <a:avLst/>
          </a:prstGeom>
          <a:ln>
            <a:solidFill>
              <a:srgbClr val="256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0"/>
          <p:cNvGrpSpPr/>
          <p:nvPr/>
        </p:nvGrpSpPr>
        <p:grpSpPr>
          <a:xfrm rot="0">
            <a:off x="0" y="6509385"/>
            <a:ext cx="4146550" cy="348615"/>
            <a:chOff x="1106706" y="-924266"/>
            <a:chExt cx="2146014" cy="29885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8619" name="矩形 43"/>
            <p:cNvSpPr/>
            <p:nvPr/>
          </p:nvSpPr>
          <p:spPr>
            <a:xfrm>
              <a:off x="1106706" y="-924266"/>
              <a:ext cx="967605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</a:rPr>
                <a:t>项目背景介绍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endParaRPr>
            </a:p>
          </p:txBody>
        </p:sp>
        <p:sp>
          <p:nvSpPr>
            <p:cNvPr id="1048620" name="矩形 44"/>
            <p:cNvSpPr/>
            <p:nvPr/>
          </p:nvSpPr>
          <p:spPr>
            <a:xfrm>
              <a:off x="2073891" y="-924266"/>
              <a:ext cx="1178829" cy="298858"/>
            </a:xfrm>
            <a:prstGeom prst="rect">
              <a:avLst/>
            </a:prstGeom>
            <a:solidFill>
              <a:srgbClr val="6E85A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en-US" altLang="zh-CN" sz="1400" b="1" dirty="0">
                  <a:latin typeface="华文中宋" panose="02010600040101010101" charset="-122"/>
                  <a:ea typeface="华文中宋" panose="02010600040101010101" charset="-122"/>
                  <a:cs typeface="Times New Roman" panose="02020603050405020304" charset="0"/>
                  <a:sym typeface="+mn-ea"/>
                </a:rPr>
                <a:t>数据集获取和环境搭建</a:t>
              </a:r>
              <a:endPara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5" name="矩形 44"/>
          <p:cNvSpPr/>
          <p:nvPr/>
        </p:nvSpPr>
        <p:spPr>
          <a:xfrm>
            <a:off x="4146550" y="6508750"/>
            <a:ext cx="2204720" cy="348615"/>
          </a:xfrm>
          <a:prstGeom prst="rect">
            <a:avLst/>
          </a:prstGeom>
          <a:solidFill>
            <a:srgbClr val="6797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必做部分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44"/>
          <p:cNvSpPr/>
          <p:nvPr/>
        </p:nvSpPr>
        <p:spPr>
          <a:xfrm>
            <a:off x="6350635" y="6508750"/>
            <a:ext cx="2259330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拓展部分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矩形 44"/>
          <p:cNvSpPr/>
          <p:nvPr/>
        </p:nvSpPr>
        <p:spPr>
          <a:xfrm>
            <a:off x="8609965" y="6508750"/>
            <a:ext cx="156400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问题和解决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0" name="矩形 44"/>
          <p:cNvSpPr/>
          <p:nvPr/>
        </p:nvSpPr>
        <p:spPr>
          <a:xfrm>
            <a:off x="10173335" y="6508750"/>
            <a:ext cx="2018665" cy="348615"/>
          </a:xfrm>
          <a:prstGeom prst="rect">
            <a:avLst/>
          </a:prstGeom>
          <a:solidFill>
            <a:srgbClr val="6E8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zh-CN" sz="1400" b="1" dirty="0"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总结与思考</a:t>
            </a:r>
            <a:endParaRPr lang="en-US" altLang="zh-CN" sz="1400" b="1" dirty="0"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任意多边形: 形状 14"/>
          <p:cNvSpPr/>
          <p:nvPr>
            <p:custDataLst>
              <p:tags r:id="rId1"/>
            </p:custDataLst>
          </p:nvPr>
        </p:nvSpPr>
        <p:spPr bwMode="auto">
          <a:xfrm>
            <a:off x="2388295" y="4170174"/>
            <a:ext cx="7161289" cy="1430550"/>
          </a:xfrm>
          <a:custGeom>
            <a:avLst/>
            <a:gdLst>
              <a:gd name="connsiteX0" fmla="*/ 4418 w 8836"/>
              <a:gd name="connsiteY0" fmla="*/ 1765 h 1765"/>
              <a:gd name="connsiteX1" fmla="*/ 8836 w 8836"/>
              <a:gd name="connsiteY1" fmla="*/ 789 h 1765"/>
              <a:gd name="connsiteX2" fmla="*/ 4400 w 8836"/>
              <a:gd name="connsiteY2" fmla="*/ 0 h 1765"/>
              <a:gd name="connsiteX3" fmla="*/ 0 w 8836"/>
              <a:gd name="connsiteY3" fmla="*/ 789 h 1765"/>
              <a:gd name="connsiteX4" fmla="*/ 4418 w 8836"/>
              <a:gd name="connsiteY4" fmla="*/ 1765 h 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6" h="1765">
                <a:moveTo>
                  <a:pt x="4418" y="1765"/>
                </a:moveTo>
                <a:lnTo>
                  <a:pt x="8836" y="789"/>
                </a:lnTo>
                <a:lnTo>
                  <a:pt x="4400" y="0"/>
                </a:lnTo>
                <a:lnTo>
                  <a:pt x="0" y="789"/>
                </a:lnTo>
                <a:lnTo>
                  <a:pt x="4418" y="1765"/>
                </a:lnTo>
                <a:close/>
              </a:path>
            </a:pathLst>
          </a:custGeom>
          <a:noFill/>
          <a:ln w="12700"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3">
                    <a:alpha val="100000"/>
                  </a:schemeClr>
                </a:gs>
              </a:gsLst>
              <a:lin ang="15480000" scaled="1"/>
            </a:gradFill>
            <a:prstDash val="sysDash"/>
            <a:round/>
          </a:ln>
          <a:scene3d>
            <a:camera prst="orthographicFront"/>
            <a:lightRig rig="threePt" dir="t"/>
          </a:scene3d>
          <a:sp3d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图形 7"/>
          <p:cNvSpPr/>
          <p:nvPr>
            <p:custDataLst>
              <p:tags r:id="rId2"/>
            </p:custDataLst>
          </p:nvPr>
        </p:nvSpPr>
        <p:spPr>
          <a:xfrm>
            <a:off x="3064818" y="1852262"/>
            <a:ext cx="5804303" cy="2906421"/>
          </a:xfrm>
          <a:custGeom>
            <a:avLst/>
            <a:gdLst>
              <a:gd name="connsiteX0" fmla="*/ 4371527 w 4371593"/>
              <a:gd name="connsiteY0" fmla="*/ 2185549 h 2185796"/>
              <a:gd name="connsiteX1" fmla="*/ 2185730 w 4371593"/>
              <a:gd name="connsiteY1" fmla="*/ -248 h 2185796"/>
              <a:gd name="connsiteX2" fmla="*/ -68 w 4371593"/>
              <a:gd name="connsiteY2" fmla="*/ 2185549 h 2185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1593" h="2185796">
                <a:moveTo>
                  <a:pt x="4371527" y="2185549"/>
                </a:moveTo>
                <a:cubicBezTo>
                  <a:pt x="4371527" y="978351"/>
                  <a:pt x="3392928" y="-248"/>
                  <a:pt x="2185730" y="-248"/>
                </a:cubicBezTo>
                <a:cubicBezTo>
                  <a:pt x="978531" y="-248"/>
                  <a:pt x="-68" y="978351"/>
                  <a:pt x="-68" y="2185549"/>
                </a:cubicBezTo>
              </a:path>
            </a:pathLst>
          </a:custGeom>
          <a:noFill/>
          <a:ln w="28575" cap="flat">
            <a:solidFill>
              <a:schemeClr val="accent3">
                <a:alpha val="25000"/>
              </a:schemeClr>
            </a:soli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任意多边形: 形状 14"/>
          <p:cNvSpPr/>
          <p:nvPr>
            <p:custDataLst>
              <p:tags r:id="rId3"/>
            </p:custDataLst>
          </p:nvPr>
        </p:nvSpPr>
        <p:spPr bwMode="auto">
          <a:xfrm>
            <a:off x="3649386" y="4926172"/>
            <a:ext cx="4639764" cy="926771"/>
          </a:xfrm>
          <a:custGeom>
            <a:avLst/>
            <a:gdLst>
              <a:gd name="connsiteX0" fmla="*/ 4418 w 8836"/>
              <a:gd name="connsiteY0" fmla="*/ 1765 h 1765"/>
              <a:gd name="connsiteX1" fmla="*/ 8836 w 8836"/>
              <a:gd name="connsiteY1" fmla="*/ 789 h 1765"/>
              <a:gd name="connsiteX2" fmla="*/ 4400 w 8836"/>
              <a:gd name="connsiteY2" fmla="*/ 0 h 1765"/>
              <a:gd name="connsiteX3" fmla="*/ 0 w 8836"/>
              <a:gd name="connsiteY3" fmla="*/ 789 h 1765"/>
              <a:gd name="connsiteX4" fmla="*/ 4418 w 8836"/>
              <a:gd name="connsiteY4" fmla="*/ 1765 h 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6" h="1765">
                <a:moveTo>
                  <a:pt x="4418" y="1765"/>
                </a:moveTo>
                <a:lnTo>
                  <a:pt x="8836" y="789"/>
                </a:lnTo>
                <a:lnTo>
                  <a:pt x="4400" y="0"/>
                </a:lnTo>
                <a:lnTo>
                  <a:pt x="0" y="789"/>
                </a:lnTo>
                <a:lnTo>
                  <a:pt x="4418" y="1765"/>
                </a:lnTo>
                <a:close/>
              </a:path>
            </a:pathLst>
          </a:custGeom>
          <a:noFill/>
          <a:ln w="12700"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3">
                    <a:alpha val="62000"/>
                  </a:schemeClr>
                </a:gs>
              </a:gsLst>
              <a:lin ang="15480000" scaled="1"/>
            </a:gradFill>
            <a:prstDash val="sysDash"/>
            <a:round/>
          </a:ln>
          <a:scene3d>
            <a:camera prst="orthographicFront"/>
            <a:lightRig rig="threePt" dir="t"/>
          </a:scene3d>
          <a:sp3d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任意多边形: 形状 14"/>
          <p:cNvSpPr/>
          <p:nvPr>
            <p:custDataLst>
              <p:tags r:id="rId4"/>
            </p:custDataLst>
          </p:nvPr>
        </p:nvSpPr>
        <p:spPr bwMode="auto">
          <a:xfrm>
            <a:off x="4257599" y="5454254"/>
            <a:ext cx="3423337" cy="683748"/>
          </a:xfrm>
          <a:custGeom>
            <a:avLst/>
            <a:gdLst>
              <a:gd name="connsiteX0" fmla="*/ 4418 w 8836"/>
              <a:gd name="connsiteY0" fmla="*/ 1765 h 1765"/>
              <a:gd name="connsiteX1" fmla="*/ 8836 w 8836"/>
              <a:gd name="connsiteY1" fmla="*/ 789 h 1765"/>
              <a:gd name="connsiteX2" fmla="*/ 4400 w 8836"/>
              <a:gd name="connsiteY2" fmla="*/ 0 h 1765"/>
              <a:gd name="connsiteX3" fmla="*/ 0 w 8836"/>
              <a:gd name="connsiteY3" fmla="*/ 789 h 1765"/>
              <a:gd name="connsiteX4" fmla="*/ 4418 w 8836"/>
              <a:gd name="connsiteY4" fmla="*/ 1765 h 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6" h="1765">
                <a:moveTo>
                  <a:pt x="4418" y="1765"/>
                </a:moveTo>
                <a:lnTo>
                  <a:pt x="8836" y="789"/>
                </a:lnTo>
                <a:lnTo>
                  <a:pt x="4400" y="0"/>
                </a:lnTo>
                <a:lnTo>
                  <a:pt x="0" y="789"/>
                </a:lnTo>
                <a:lnTo>
                  <a:pt x="4418" y="1765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3">
                    <a:alpha val="33000"/>
                  </a:schemeClr>
                </a:gs>
                <a:gs pos="0">
                  <a:schemeClr val="accent3">
                    <a:alpha val="60000"/>
                  </a:schemeClr>
                </a:gs>
              </a:gsLst>
              <a:lin ang="15480000" scaled="1"/>
            </a:gradFill>
            <a:prstDash val="sysDash"/>
            <a:round/>
          </a:ln>
          <a:scene3d>
            <a:camera prst="orthographicFront"/>
            <a:lightRig rig="threePt" dir="t"/>
          </a:scene3d>
          <a:sp3d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任意多边形: 形状 14"/>
          <p:cNvSpPr/>
          <p:nvPr>
            <p:custDataLst>
              <p:tags r:id="rId5"/>
            </p:custDataLst>
          </p:nvPr>
        </p:nvSpPr>
        <p:spPr bwMode="auto">
          <a:xfrm>
            <a:off x="3061335" y="4347210"/>
            <a:ext cx="5808345" cy="1159510"/>
          </a:xfrm>
          <a:custGeom>
            <a:avLst/>
            <a:gdLst>
              <a:gd name="connsiteX0" fmla="*/ 4418 w 8836"/>
              <a:gd name="connsiteY0" fmla="*/ 1765 h 1765"/>
              <a:gd name="connsiteX1" fmla="*/ 8836 w 8836"/>
              <a:gd name="connsiteY1" fmla="*/ 789 h 1765"/>
              <a:gd name="connsiteX2" fmla="*/ 4400 w 8836"/>
              <a:gd name="connsiteY2" fmla="*/ 0 h 1765"/>
              <a:gd name="connsiteX3" fmla="*/ 0 w 8836"/>
              <a:gd name="connsiteY3" fmla="*/ 789 h 1765"/>
              <a:gd name="connsiteX4" fmla="*/ 4418 w 8836"/>
              <a:gd name="connsiteY4" fmla="*/ 1765 h 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4" h="1765">
                <a:moveTo>
                  <a:pt x="4405" y="0"/>
                </a:moveTo>
                <a:lnTo>
                  <a:pt x="7835" y="610"/>
                </a:lnTo>
                <a:lnTo>
                  <a:pt x="8844" y="610"/>
                </a:lnTo>
                <a:lnTo>
                  <a:pt x="8844" y="788"/>
                </a:lnTo>
                <a:lnTo>
                  <a:pt x="8835" y="788"/>
                </a:lnTo>
                <a:lnTo>
                  <a:pt x="8841" y="789"/>
                </a:lnTo>
                <a:lnTo>
                  <a:pt x="4423" y="1765"/>
                </a:lnTo>
                <a:lnTo>
                  <a:pt x="5" y="789"/>
                </a:lnTo>
                <a:lnTo>
                  <a:pt x="11" y="788"/>
                </a:lnTo>
                <a:lnTo>
                  <a:pt x="0" y="788"/>
                </a:lnTo>
                <a:lnTo>
                  <a:pt x="0" y="610"/>
                </a:lnTo>
                <a:lnTo>
                  <a:pt x="1003" y="610"/>
                </a:lnTo>
                <a:lnTo>
                  <a:pt x="4405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  <a:alpha val="100000"/>
                </a:schemeClr>
              </a:gs>
              <a:gs pos="100000">
                <a:schemeClr val="accent3">
                  <a:lumMod val="60000"/>
                  <a:lumOff val="40000"/>
                  <a:alpha val="100000"/>
                </a:schemeClr>
              </a:gs>
              <a:gs pos="46000">
                <a:schemeClr val="accent3">
                  <a:alpha val="100000"/>
                </a:schemeClr>
              </a:gs>
            </a:gsLst>
            <a:lin ang="0" scaled="0"/>
          </a:gradFill>
          <a:ln w="9525">
            <a:noFill/>
            <a:round/>
          </a:ln>
          <a:scene3d>
            <a:camera prst="orthographicFront"/>
            <a:lightRig rig="threePt" dir="t"/>
          </a:scene3d>
          <a:sp3d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任意多边形: 形状 14"/>
          <p:cNvSpPr/>
          <p:nvPr>
            <p:custDataLst>
              <p:tags r:id="rId6"/>
            </p:custDataLst>
          </p:nvPr>
        </p:nvSpPr>
        <p:spPr bwMode="auto">
          <a:xfrm>
            <a:off x="3064818" y="4237169"/>
            <a:ext cx="5803646" cy="1159284"/>
          </a:xfrm>
          <a:custGeom>
            <a:avLst/>
            <a:gdLst>
              <a:gd name="connsiteX0" fmla="*/ 4418 w 8836"/>
              <a:gd name="connsiteY0" fmla="*/ 1765 h 1765"/>
              <a:gd name="connsiteX1" fmla="*/ 8836 w 8836"/>
              <a:gd name="connsiteY1" fmla="*/ 789 h 1765"/>
              <a:gd name="connsiteX2" fmla="*/ 4400 w 8836"/>
              <a:gd name="connsiteY2" fmla="*/ 0 h 1765"/>
              <a:gd name="connsiteX3" fmla="*/ 0 w 8836"/>
              <a:gd name="connsiteY3" fmla="*/ 789 h 1765"/>
              <a:gd name="connsiteX4" fmla="*/ 4418 w 8836"/>
              <a:gd name="connsiteY4" fmla="*/ 1765 h 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6" h="1765">
                <a:moveTo>
                  <a:pt x="4418" y="1765"/>
                </a:moveTo>
                <a:lnTo>
                  <a:pt x="8836" y="789"/>
                </a:lnTo>
                <a:lnTo>
                  <a:pt x="4400" y="0"/>
                </a:lnTo>
                <a:lnTo>
                  <a:pt x="0" y="789"/>
                </a:lnTo>
                <a:lnTo>
                  <a:pt x="4418" y="1765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100000"/>
                </a:schemeClr>
              </a:gs>
              <a:gs pos="38000">
                <a:schemeClr val="accent3">
                  <a:lumMod val="20000"/>
                  <a:lumOff val="80000"/>
                  <a:alpha val="100000"/>
                </a:schemeClr>
              </a:gs>
            </a:gsLst>
            <a:lin ang="5400000" scaled="0"/>
          </a:gradFill>
          <a:ln w="9525">
            <a:gradFill>
              <a:gsLst>
                <a:gs pos="54000">
                  <a:schemeClr val="bg1"/>
                </a:gs>
                <a:gs pos="100000">
                  <a:schemeClr val="accent3">
                    <a:lumMod val="75000"/>
                    <a:alpha val="100000"/>
                  </a:schemeClr>
                </a:gs>
              </a:gsLst>
              <a:lin ang="5880000" scaled="1"/>
            </a:gradFill>
          </a:ln>
          <a:effectLst>
            <a:outerShdw blurRad="508000" dist="317500" dir="5400000" sx="86000" sy="86000" algn="ctr" rotWithShape="0">
              <a:schemeClr val="accent3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b="1" dirty="0">
              <a:solidFill>
                <a:schemeClr val="accent3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7"/>
            </p:custDataLst>
          </p:nvPr>
        </p:nvSpPr>
        <p:spPr>
          <a:xfrm>
            <a:off x="5022793" y="4837501"/>
            <a:ext cx="1889009" cy="210182"/>
          </a:xfrm>
          <a:prstGeom prst="ellipse">
            <a:avLst/>
          </a:prstGeom>
          <a:gradFill>
            <a:gsLst>
              <a:gs pos="0">
                <a:schemeClr val="accent3">
                  <a:alpha val="43000"/>
                </a:schemeClr>
              </a:gs>
              <a:gs pos="96000">
                <a:srgbClr val="F2F2F2">
                  <a:alpha val="0"/>
                </a:srgbClr>
              </a:gs>
              <a:gs pos="48000">
                <a:schemeClr val="accent3">
                  <a:alpha val="2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任意多边形: 形状 3"/>
          <p:cNvSpPr/>
          <p:nvPr>
            <p:custDataLst>
              <p:tags r:id="rId8"/>
            </p:custDataLst>
          </p:nvPr>
        </p:nvSpPr>
        <p:spPr>
          <a:xfrm rot="1800000">
            <a:off x="4967620" y="2483465"/>
            <a:ext cx="1996071" cy="1728746"/>
          </a:xfrm>
          <a:custGeom>
            <a:avLst/>
            <a:gdLst/>
            <a:ahLst/>
            <a:cxnLst/>
            <a:rect l="0" t="0" r="0" b="0"/>
            <a:pathLst>
              <a:path w="127001" h="109987">
                <a:moveTo>
                  <a:pt x="31750" y="109986"/>
                </a:moveTo>
                <a:lnTo>
                  <a:pt x="95250" y="109986"/>
                </a:lnTo>
                <a:lnTo>
                  <a:pt x="127000" y="54993"/>
                </a:lnTo>
                <a:lnTo>
                  <a:pt x="95250" y="0"/>
                </a:lnTo>
                <a:lnTo>
                  <a:pt x="31750" y="0"/>
                </a:lnTo>
                <a:lnTo>
                  <a:pt x="0" y="54993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12000"/>
                </a:schemeClr>
              </a:gs>
              <a:gs pos="100000">
                <a:schemeClr val="accent3">
                  <a:alpha val="12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50" name="任意多边形: 形状 3"/>
          <p:cNvSpPr/>
          <p:nvPr>
            <p:custDataLst>
              <p:tags r:id="rId9"/>
            </p:custDataLst>
          </p:nvPr>
        </p:nvSpPr>
        <p:spPr>
          <a:xfrm rot="1800000">
            <a:off x="5194222" y="2679853"/>
            <a:ext cx="1542209" cy="1335311"/>
          </a:xfrm>
          <a:custGeom>
            <a:avLst/>
            <a:gdLst/>
            <a:ahLst/>
            <a:cxnLst/>
            <a:rect l="0" t="0" r="0" b="0"/>
            <a:pathLst>
              <a:path w="127001" h="109987">
                <a:moveTo>
                  <a:pt x="31750" y="109986"/>
                </a:moveTo>
                <a:lnTo>
                  <a:pt x="95250" y="109986"/>
                </a:lnTo>
                <a:lnTo>
                  <a:pt x="127000" y="54993"/>
                </a:lnTo>
                <a:lnTo>
                  <a:pt x="95250" y="0"/>
                </a:lnTo>
                <a:lnTo>
                  <a:pt x="31750" y="0"/>
                </a:lnTo>
                <a:lnTo>
                  <a:pt x="0" y="54993"/>
                </a:lnTo>
                <a:close/>
              </a:path>
            </a:pathLst>
          </a:custGeom>
          <a:solidFill>
            <a:schemeClr val="accent3"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51" name="任意多边形: 形状 14"/>
          <p:cNvSpPr/>
          <p:nvPr>
            <p:custDataLst>
              <p:tags r:id="rId10"/>
            </p:custDataLst>
          </p:nvPr>
        </p:nvSpPr>
        <p:spPr bwMode="auto">
          <a:xfrm>
            <a:off x="5498329" y="2810560"/>
            <a:ext cx="937936" cy="541875"/>
          </a:xfrm>
          <a:custGeom>
            <a:avLst/>
            <a:gdLst>
              <a:gd name="connsiteX0" fmla="*/ 626269 w 1252632"/>
              <a:gd name="connsiteY0" fmla="*/ 723233 h 723233"/>
              <a:gd name="connsiteX1" fmla="*/ 1252633 w 1252632"/>
              <a:gd name="connsiteY1" fmla="*/ 361569 h 723233"/>
              <a:gd name="connsiteX2" fmla="*/ 626269 w 1252632"/>
              <a:gd name="connsiteY2" fmla="*/ 0 h 723233"/>
              <a:gd name="connsiteX3" fmla="*/ 0 w 1252632"/>
              <a:gd name="connsiteY3" fmla="*/ 361569 h 723233"/>
              <a:gd name="connsiteX4" fmla="*/ 626269 w 1252632"/>
              <a:gd name="connsiteY4" fmla="*/ 723233 h 72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632" h="723233">
                <a:moveTo>
                  <a:pt x="626269" y="723233"/>
                </a:moveTo>
                <a:lnTo>
                  <a:pt x="1252633" y="361569"/>
                </a:lnTo>
                <a:lnTo>
                  <a:pt x="626269" y="0"/>
                </a:lnTo>
                <a:lnTo>
                  <a:pt x="0" y="361569"/>
                </a:lnTo>
                <a:lnTo>
                  <a:pt x="626269" y="723233"/>
                </a:lnTo>
                <a:close/>
              </a:path>
            </a:pathLst>
          </a:custGeom>
          <a:gradFill>
            <a:gsLst>
              <a:gs pos="38000">
                <a:schemeClr val="accent3">
                  <a:lumMod val="90000"/>
                  <a:lumOff val="10000"/>
                  <a:alpha val="100000"/>
                </a:schemeClr>
              </a:gs>
              <a:gs pos="70000">
                <a:schemeClr val="accent3">
                  <a:alpha val="100000"/>
                </a:schemeClr>
              </a:gs>
            </a:gsLst>
            <a:lin ang="5040000" scaled="0"/>
          </a:gra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2" name="任意多边形: 形状 13"/>
          <p:cNvSpPr/>
          <p:nvPr>
            <p:custDataLst>
              <p:tags r:id="rId11"/>
            </p:custDataLst>
          </p:nvPr>
        </p:nvSpPr>
        <p:spPr bwMode="auto">
          <a:xfrm>
            <a:off x="5498329" y="3079199"/>
            <a:ext cx="468968" cy="812484"/>
          </a:xfrm>
          <a:custGeom>
            <a:avLst/>
            <a:gdLst>
              <a:gd name="connsiteX0" fmla="*/ 626269 w 626268"/>
              <a:gd name="connsiteY0" fmla="*/ 361664 h 1084802"/>
              <a:gd name="connsiteX1" fmla="*/ 0 w 626268"/>
              <a:gd name="connsiteY1" fmla="*/ 0 h 1084802"/>
              <a:gd name="connsiteX2" fmla="*/ 0 w 626268"/>
              <a:gd name="connsiteY2" fmla="*/ 723233 h 1084802"/>
              <a:gd name="connsiteX3" fmla="*/ 626269 w 626268"/>
              <a:gd name="connsiteY3" fmla="*/ 1084802 h 1084802"/>
              <a:gd name="connsiteX4" fmla="*/ 626269 w 626268"/>
              <a:gd name="connsiteY4" fmla="*/ 361664 h 108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268" h="1084802">
                <a:moveTo>
                  <a:pt x="626269" y="361664"/>
                </a:moveTo>
                <a:lnTo>
                  <a:pt x="0" y="0"/>
                </a:lnTo>
                <a:lnTo>
                  <a:pt x="0" y="723233"/>
                </a:lnTo>
                <a:lnTo>
                  <a:pt x="626269" y="1084802"/>
                </a:lnTo>
                <a:lnTo>
                  <a:pt x="626269" y="361664"/>
                </a:lnTo>
                <a:close/>
              </a:path>
            </a:pathLst>
          </a:custGeom>
          <a:gradFill>
            <a:gsLst>
              <a:gs pos="20000">
                <a:schemeClr val="accent3">
                  <a:lumMod val="90000"/>
                  <a:lumOff val="10000"/>
                  <a:alpha val="100000"/>
                </a:schemeClr>
              </a:gs>
              <a:gs pos="70000">
                <a:schemeClr val="accent3">
                  <a:alpha val="100000"/>
                </a:schemeClr>
              </a:gs>
            </a:gsLst>
            <a:lin ang="2100000" scaled="0"/>
          </a:gradFill>
          <a:ln w="12700">
            <a:gradFill>
              <a:gsLst>
                <a:gs pos="54000">
                  <a:srgbClr val="FFFFFF">
                    <a:alpha val="0"/>
                  </a:srgbClr>
                </a:gs>
                <a:gs pos="0">
                  <a:srgbClr val="FFFFFF"/>
                </a:gs>
              </a:gsLst>
              <a:lin ang="8340000" scaled="1"/>
            </a:gradFill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3" name="任意多边形: 形状 15"/>
          <p:cNvSpPr/>
          <p:nvPr>
            <p:custDataLst>
              <p:tags r:id="rId12"/>
            </p:custDataLst>
          </p:nvPr>
        </p:nvSpPr>
        <p:spPr bwMode="auto">
          <a:xfrm>
            <a:off x="5966641" y="3079199"/>
            <a:ext cx="468968" cy="812484"/>
          </a:xfrm>
          <a:custGeom>
            <a:avLst/>
            <a:gdLst>
              <a:gd name="connsiteX0" fmla="*/ 0 w 626363"/>
              <a:gd name="connsiteY0" fmla="*/ 361664 h 1084802"/>
              <a:gd name="connsiteX1" fmla="*/ 626364 w 626363"/>
              <a:gd name="connsiteY1" fmla="*/ 0 h 1084802"/>
              <a:gd name="connsiteX2" fmla="*/ 626364 w 626363"/>
              <a:gd name="connsiteY2" fmla="*/ 723233 h 1084802"/>
              <a:gd name="connsiteX3" fmla="*/ 0 w 626363"/>
              <a:gd name="connsiteY3" fmla="*/ 1084802 h 1084802"/>
              <a:gd name="connsiteX4" fmla="*/ 0 w 626363"/>
              <a:gd name="connsiteY4" fmla="*/ 361664 h 108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363" h="1084802">
                <a:moveTo>
                  <a:pt x="0" y="361664"/>
                </a:moveTo>
                <a:lnTo>
                  <a:pt x="626364" y="0"/>
                </a:lnTo>
                <a:lnTo>
                  <a:pt x="626364" y="723233"/>
                </a:lnTo>
                <a:lnTo>
                  <a:pt x="0" y="1084802"/>
                </a:lnTo>
                <a:lnTo>
                  <a:pt x="0" y="361664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0000"/>
                  <a:lumOff val="10000"/>
                  <a:alpha val="100000"/>
                </a:schemeClr>
              </a:gs>
              <a:gs pos="70000">
                <a:schemeClr val="accent3">
                  <a:alpha val="100000"/>
                </a:schemeClr>
              </a:gs>
            </a:gsLst>
            <a:lin ang="0" scaled="0"/>
          </a:gradFill>
          <a:ln w="12700">
            <a:gradFill>
              <a:gsLst>
                <a:gs pos="54000">
                  <a:srgbClr val="FFFFFF">
                    <a:alpha val="0"/>
                  </a:srgbClr>
                </a:gs>
                <a:gs pos="0">
                  <a:srgbClr val="FFFFFF"/>
                </a:gs>
              </a:gsLst>
              <a:lin ang="2100000" scaled="1"/>
            </a:gradFill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4" name="矩形 53"/>
          <p:cNvSpPr/>
          <p:nvPr>
            <p:custDataLst>
              <p:tags r:id="rId13"/>
            </p:custDataLst>
          </p:nvPr>
        </p:nvSpPr>
        <p:spPr>
          <a:xfrm>
            <a:off x="3356610" y="4257675"/>
            <a:ext cx="525462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  <a:sym typeface="+mn-ea"/>
              </a:rPr>
              <a:t>深度估计流程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effectLst/>
              <a:latin typeface="华文中宋" panose="02010600040101010101" charset="-122"/>
              <a:ea typeface="华文中宋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14"/>
            </p:custDataLst>
          </p:nvPr>
        </p:nvSpPr>
        <p:spPr>
          <a:xfrm>
            <a:off x="3012929" y="3586919"/>
            <a:ext cx="442039" cy="442039"/>
          </a:xfrm>
          <a:prstGeom prst="ellipse">
            <a:avLst/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80000"/>
                  <a:lumOff val="20000"/>
                  <a:alpha val="100000"/>
                </a:schemeClr>
              </a:gs>
            </a:gsLst>
            <a:lin ang="16200000" scaled="0"/>
          </a:gradFill>
          <a:ln w="3175">
            <a:solidFill>
              <a:schemeClr val="bg1"/>
            </a:solidFill>
          </a:ln>
          <a:effectLst>
            <a:outerShdw blurRad="203200" dist="381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3" name="椭圆 32"/>
          <p:cNvSpPr/>
          <p:nvPr>
            <p:custDataLst>
              <p:tags r:id="rId15"/>
            </p:custDataLst>
          </p:nvPr>
        </p:nvSpPr>
        <p:spPr>
          <a:xfrm>
            <a:off x="4142656" y="2149801"/>
            <a:ext cx="442039" cy="442039"/>
          </a:xfrm>
          <a:prstGeom prst="ellipse">
            <a:avLst/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80000"/>
                  <a:lumOff val="20000"/>
                  <a:alpha val="100000"/>
                </a:schemeClr>
              </a:gs>
            </a:gsLst>
            <a:lin ang="16200000" scaled="0"/>
          </a:gradFill>
          <a:ln w="3175">
            <a:solidFill>
              <a:schemeClr val="bg1"/>
            </a:solidFill>
          </a:ln>
          <a:effectLst>
            <a:outerShdw blurRad="203200" dist="381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16"/>
            </p:custDataLst>
          </p:nvPr>
        </p:nvSpPr>
        <p:spPr>
          <a:xfrm>
            <a:off x="8494734" y="3586919"/>
            <a:ext cx="442039" cy="442039"/>
          </a:xfrm>
          <a:prstGeom prst="ellipse">
            <a:avLst/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80000"/>
                  <a:lumOff val="20000"/>
                  <a:alpha val="100000"/>
                </a:schemeClr>
              </a:gs>
            </a:gsLst>
            <a:lin ang="16200000" scaled="0"/>
          </a:gradFill>
          <a:ln w="3175">
            <a:solidFill>
              <a:schemeClr val="bg1"/>
            </a:solidFill>
          </a:ln>
          <a:effectLst>
            <a:outerShdw blurRad="203200" dist="381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7"/>
            </p:custDataLst>
          </p:nvPr>
        </p:nvSpPr>
        <p:spPr>
          <a:xfrm>
            <a:off x="7343332" y="2138635"/>
            <a:ext cx="442039" cy="442039"/>
          </a:xfrm>
          <a:prstGeom prst="ellipse">
            <a:avLst/>
          </a:pr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3">
                  <a:lumMod val="80000"/>
                  <a:lumOff val="20000"/>
                  <a:alpha val="100000"/>
                </a:schemeClr>
              </a:gs>
            </a:gsLst>
            <a:lin ang="16200000" scaled="0"/>
          </a:gradFill>
          <a:ln w="3175">
            <a:solidFill>
              <a:schemeClr val="bg1"/>
            </a:solidFill>
          </a:ln>
          <a:effectLst>
            <a:outerShdw blurRad="203200" dist="38100" dir="5400000" algn="t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19" name="图片 5" descr="343435383036303b343532343134393bcdb7c4d4b7e7b1a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111067" y="3685057"/>
            <a:ext cx="245763" cy="245763"/>
          </a:xfrm>
          <a:prstGeom prst="rect">
            <a:avLst/>
          </a:prstGeom>
        </p:spPr>
      </p:pic>
      <p:pic>
        <p:nvPicPr>
          <p:cNvPr id="21" name="图片 15" descr="343439383331313b343532303033313bd3a6d3c3c9ccb3c7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55688" y="2262833"/>
            <a:ext cx="215974" cy="215974"/>
          </a:xfrm>
          <a:prstGeom prst="rect">
            <a:avLst/>
          </a:prstGeom>
        </p:spPr>
      </p:pic>
      <p:pic>
        <p:nvPicPr>
          <p:cNvPr id="31" name="图片 12" descr="343439383331313b343532303032383bbfcdbba7b9dcc0ed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450393" y="2236190"/>
            <a:ext cx="233467" cy="233467"/>
          </a:xfrm>
          <a:prstGeom prst="rect">
            <a:avLst/>
          </a:prstGeom>
        </p:spPr>
      </p:pic>
      <p:pic>
        <p:nvPicPr>
          <p:cNvPr id="32" name="图片 19" descr="343435383038363b343532323339393bd6b4d0d0d5aad2aa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610179" y="3683472"/>
            <a:ext cx="223422" cy="223422"/>
          </a:xfrm>
          <a:prstGeom prst="rect">
            <a:avLst/>
          </a:prstGeom>
          <a:effectLst/>
        </p:spPr>
      </p:pic>
      <p:sp>
        <p:nvSpPr>
          <p:cNvPr id="57" name="文本框 56"/>
          <p:cNvSpPr txBox="1"/>
          <p:nvPr/>
        </p:nvSpPr>
        <p:spPr>
          <a:xfrm>
            <a:off x="245745" y="4100830"/>
            <a:ext cx="2318385" cy="1076325"/>
          </a:xfrm>
          <a:prstGeom prst="rect">
            <a:avLst/>
          </a:prstGeom>
          <a:ln>
            <a:solidFill>
              <a:srgbClr val="256DB7"/>
            </a:solidFill>
          </a:ln>
        </p:spPr>
        <p:txBody>
          <a:bodyPr wrap="square">
            <a:spAutoFit/>
          </a:bodyPr>
          <a:p>
            <a:pPr marL="190500" indent="0">
              <a:spcAft>
                <a:spcPct val="0"/>
              </a:spcAft>
              <a:buNone/>
            </a:pPr>
            <a:r>
              <a:rPr lang="zh-CN" altLang="en-US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使用特征检测器提取两帧图像中的关键点，计算描述子，并进行特征匹配。</a:t>
            </a:r>
            <a:endParaRPr lang="zh-CN" altLang="en-US" sz="16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19480" y="3630295"/>
            <a:ext cx="20510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华文中宋" panose="02010600040101010101" charset="-122"/>
                <a:sym typeface="+mn-ea"/>
              </a:rPr>
              <a:t>特征提取与匹配</a:t>
            </a:r>
            <a:endParaRPr lang="zh-CN" altLang="en-US" sz="2000" b="1">
              <a:solidFill>
                <a:srgbClr val="256DB7"/>
              </a:solidFill>
              <a:latin typeface="Times New Roman" panose="02020603050405020304" charset="0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889250" y="110744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华文中宋" panose="02010600040101010101" charset="-122"/>
                <a:sym typeface="+mn-ea"/>
              </a:rPr>
              <a:t>位姿估计</a:t>
            </a:r>
            <a:endParaRPr lang="zh-CN" altLang="en-US" sz="2000" b="1">
              <a:solidFill>
                <a:srgbClr val="256DB7"/>
              </a:solidFill>
              <a:latin typeface="Times New Roman" panose="02020603050405020304" charset="0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9260" y="1553845"/>
            <a:ext cx="3903980" cy="583565"/>
          </a:xfrm>
          <a:prstGeom prst="rect">
            <a:avLst/>
          </a:prstGeom>
          <a:ln>
            <a:solidFill>
              <a:srgbClr val="256DB7"/>
            </a:solidFill>
          </a:ln>
        </p:spPr>
        <p:txBody>
          <a:bodyPr wrap="square">
            <a:spAutoFit/>
          </a:bodyPr>
          <a:p>
            <a:pPr marL="0" indent="0" algn="l"/>
            <a:r>
              <a:rPr lang="zh-CN" altLang="en-US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通过</a:t>
            </a:r>
            <a:r>
              <a:rPr lang="en-US" altLang="zh-CN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pose_estimation_2d2d</a:t>
            </a:r>
            <a:r>
              <a:rPr lang="zh-CN" altLang="en-US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函数，使用本质矩阵方法估计两帧之间的相对位姿</a:t>
            </a:r>
            <a:r>
              <a:rPr lang="en-US" altLang="zh-CN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(R,t)</a:t>
            </a:r>
            <a:r>
              <a:rPr lang="zh-CN" altLang="en-US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。</a:t>
            </a:r>
            <a:endParaRPr lang="zh-CN" altLang="en-US" sz="16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785100" y="1155065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华文中宋" panose="02010600040101010101" charset="-122"/>
                <a:sym typeface="+mn-ea"/>
              </a:rPr>
              <a:t>三角测量</a:t>
            </a:r>
            <a:endParaRPr lang="zh-CN" altLang="en-US" sz="2000" b="1">
              <a:solidFill>
                <a:srgbClr val="256DB7"/>
              </a:solidFill>
              <a:latin typeface="Times New Roman" panose="02020603050405020304" charset="0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6715" y="1652905"/>
            <a:ext cx="3903980" cy="583565"/>
          </a:xfrm>
          <a:prstGeom prst="rect">
            <a:avLst/>
          </a:prstGeom>
          <a:ln>
            <a:solidFill>
              <a:srgbClr val="256DB7"/>
            </a:solidFill>
          </a:ln>
        </p:spPr>
        <p:txBody>
          <a:bodyPr wrap="square">
            <a:spAutoFit/>
          </a:bodyPr>
          <a:p>
            <a:pPr marL="0" indent="0" algn="l"/>
            <a:r>
              <a:rPr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通过triangulation函数，使用两帧图像的匹配点和相对位姿进行三角测量</a:t>
            </a:r>
            <a:r>
              <a:rPr lang="zh-CN"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。</a:t>
            </a:r>
            <a:endParaRPr lang="zh-CN" sz="16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51620" y="3630930"/>
            <a:ext cx="13665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256DB7"/>
                </a:solidFill>
                <a:latin typeface="Times New Roman" panose="02020603050405020304" charset="0"/>
                <a:ea typeface="华文中宋" panose="02010600040101010101" charset="-122"/>
                <a:cs typeface="华文中宋" panose="02010600040101010101" charset="-122"/>
                <a:sym typeface="+mn-ea"/>
              </a:rPr>
              <a:t>获取深度</a:t>
            </a:r>
            <a:endParaRPr lang="zh-CN" altLang="en-US" sz="2000" b="1">
              <a:solidFill>
                <a:srgbClr val="256DB7"/>
              </a:solidFill>
              <a:latin typeface="Times New Roman" panose="02020603050405020304" charset="0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251315" y="4100830"/>
            <a:ext cx="2659380" cy="829945"/>
          </a:xfrm>
          <a:prstGeom prst="rect">
            <a:avLst/>
          </a:prstGeom>
          <a:ln>
            <a:solidFill>
              <a:srgbClr val="256DB7"/>
            </a:solidFill>
          </a:ln>
        </p:spPr>
        <p:txBody>
          <a:bodyPr wrap="square">
            <a:spAutoFit/>
          </a:bodyPr>
          <a:p>
            <a:pPr marL="0" indent="0" algn="l"/>
            <a:r>
              <a:rPr sz="16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将齐次坐标转换为非齐次坐标，得到3D点云（包含深度信息）</a:t>
            </a:r>
            <a:endParaRPr sz="16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45575" y="2292350"/>
            <a:ext cx="1795145" cy="1331595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30580" y="2185035"/>
            <a:ext cx="2058670" cy="1445260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5800" y="5248910"/>
            <a:ext cx="2618105" cy="1165860"/>
          </a:xfrm>
          <a:prstGeom prst="rect">
            <a:avLst/>
          </a:prstGeom>
          <a:ln>
            <a:solidFill>
              <a:srgbClr val="256DB7"/>
            </a:solidFill>
          </a:ln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347075" y="5177155"/>
            <a:ext cx="3712210" cy="826135"/>
          </a:xfrm>
          <a:prstGeom prst="rect">
            <a:avLst/>
          </a:prstGeom>
          <a:ln>
            <a:solidFill>
              <a:srgbClr val="256DB7"/>
            </a:solidFill>
          </a:ln>
        </p:spPr>
      </p:pic>
      <p:sp>
        <p:nvSpPr>
          <p:cNvPr id="69" name="文本框 68"/>
          <p:cNvSpPr txBox="1"/>
          <p:nvPr/>
        </p:nvSpPr>
        <p:spPr>
          <a:xfrm>
            <a:off x="4735195" y="1155065"/>
            <a:ext cx="2176780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PnP </a:t>
            </a:r>
            <a:r>
              <a:rPr lang="zh-CN" altLang="en-US" sz="1400" b="0" i="0">
                <a:solidFill>
                  <a:srgbClr val="333333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算法使用3D 到 2D 点的对应方法估算相对位姿</a:t>
            </a:r>
            <a:endParaRPr lang="zh-CN" altLang="en-US" sz="1400" b="0" i="0">
              <a:solidFill>
                <a:srgbClr val="333333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44035" y="1192530"/>
            <a:ext cx="54356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>
                <a:solidFill>
                  <a:srgbClr val="FFC000"/>
                </a:solidFill>
              </a:rPr>
              <a:t>🌟</a:t>
            </a:r>
            <a:endParaRPr lang="zh-CN" altLang="en-US" sz="240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ags/tag10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ags/tag11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ags/tag12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ags/tag13.xml><?xml version="1.0" encoding="utf-8"?>
<p:tagLst xmlns:p="http://schemas.openxmlformats.org/presentationml/2006/main">
  <p:tag name="KSO_WM_DIAGRAM_VIRTUALLY_FRAME" val="{&quot;height&quot;:421.55,&quot;left&quot;:26.25,&quot;top&quot;:76.2,&quot;width&quot;:872.95}"/>
</p:tagLst>
</file>

<file path=ppt/tags/tag14.xml><?xml version="1.0" encoding="utf-8"?>
<p:tagLst xmlns:p="http://schemas.openxmlformats.org/presentationml/2006/main">
  <p:tag name="KSO_WM_DIAGRAM_VIRTUALLY_FRAME" val="{&quot;height&quot;:421.55,&quot;left&quot;:26.25,&quot;top&quot;:76.2,&quot;width&quot;:872.95}"/>
</p:tagLst>
</file>

<file path=ppt/tags/tag15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16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17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18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19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2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1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1"/>
  <p:tag name="KSO_WM_UNIT_LINE_GRADIENT_TYPE" val="0"/>
  <p:tag name="KSO_WM_UNIT_LINE_GRADIENT_ANGLE" val="258"/>
  <p:tag name="KSO_WM_UNIT_LINE_GRADIENT_Direction" val="-2"/>
  <p:tag name="KSO_WM_UNIT_LINE_FILL_TYPE" val="5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2_1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2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BRIGHTNESS" val="0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2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379999995231628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38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1"/>
  <p:tag name="KSO_WM_UNIT_LINE_GRADIENT_TYPE" val="0"/>
  <p:tag name="KSO_WM_UNIT_LINE_GRADIENT_ANGLE" val="258"/>
  <p:tag name="KSO_WM_UNIT_LINE_GRADIENT_Direction" val="-2"/>
  <p:tag name="KSO_WM_UNIT_LINE_FILL_TYPE" val="5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3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0.6700000166893005},{&quot;brightness&quot;:0,&quot;colorType&quot;:1,&quot;foreColorIndex&quot;:5,&quot;pos&quot;:0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.4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.67"/>
  <p:tag name="KSO_WM_UNIT_LINE_GRADIENT_TYPE" val="0"/>
  <p:tag name="KSO_WM_UNIT_LINE_GRADIENT_ANGLE" val="258"/>
  <p:tag name="KSO_WM_UNIT_LINE_GRADIENT_Direction" val="-2"/>
  <p:tag name="KSO_WM_UNIT_LINE_FILL_TYPE" val="5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4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4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.4000000059604645,&quot;colorType&quot;:1,&quot;foreColorIndex&quot;:5,&quot;pos&quot;:1,&quot;transparency&quot;:0},{&quot;brightness&quot;:0,&quot;colorType&quot;:1,&quot;foreColorIndex&quot;:5,&quot;pos&quot;:0.46000000834465027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5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5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gradient&quot;:[{&quot;brightness&quot;:0,&quot;colorType&quot;:1,&quot;foreColorIndex&quot;:5,&quot;pos&quot;:0,&quot;transparency&quot;:0},{&quot;brightness&quot;:0.800000011920929,&quot;colorType&quot;:1,&quot;foreColorIndex&quot;:5,&quot;pos&quot;:0.3799999952316284,&quot;transparency&quot;:0}],&quot;type&quot;:3},&quot;glow&quot;:{&quot;colorType&quot;:0},&quot;line&quot;:{&quot;gradient&quot;:[{&quot;brightness&quot;:0,&quot;colorType&quot;:1,&quot;foreColorIndex&quot;:14,&quot;pos&quot;:0.5400000214576721,&quot;transparency&quot;:0},{&quot;brightness&quot;:-0.25,&quot;colorType&quot;:1,&quot;foreColorIndex&quot;:5,&quot;pos&quot;:1,&quot;transparency&quot;:0}],&quot;type&quot;:2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14"/>
  <p:tag name="KSO_WM_UNIT_LINE_FORE_SCHEMECOLOR_INDEX_1_POS" val="0.54"/>
  <p:tag name="KSO_WM_UNIT_LINE_FORE_SCHEMECOLOR_INDEX_1_TRANS" val="0"/>
  <p:tag name="KSO_WM_UNIT_LINE_FORE_SCHEMECOLOR_INDEX_2_BRIGHTNESS" val="-0.25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98"/>
  <p:tag name="KSO_WM_UNIT_LINE_GRADIENT_Direction" val="-2"/>
  <p:tag name="KSO_WM_UNIT_LINE_FILL_TYPE" val="5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6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6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gradient&quot;:[{&quot;brightness&quot;:0,&quot;colorType&quot;:1,&quot;foreColorIndex&quot;:5,&quot;pos&quot;:0,&quot;transparency&quot;:0.5699999928474426},{&quot;brightness&quot;:0,&quot;colorType&quot;:2,&quot;pos&quot;:0.9599999785423279,&quot;rgb&quot;:&quot;#f2f2f2&quot;,&quot;transparency&quot;:1},{&quot;brightness&quot;:0,&quot;colorType&quot;:1,&quot;foreColorIndex&quot;:5,&quot;pos&quot;:0.47999998927116394,&quot;transparency&quot;:0.70999997854232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7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7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gradient&quot;:[{&quot;brightness&quot;:0,&quot;colorType&quot;:1,&quot;foreColorIndex&quot;:5,&quot;pos&quot;:0,&quot;transparency&quot;:0.8799999952316284},{&quot;brightness&quot;:0,&quot;colorType&quot;:1,&quot;foreColorIndex&quot;:5,&quot;pos&quot;:1,&quot;transparency&quot;:0.879999995231628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8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8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solid&quot;:{&quot;brightness&quot;:0,&quot;colorType&quot;:1,&quot;foreColorIndex&quot;:5,&quot;transparency&quot;:0.82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9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9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gradient&quot;:[{&quot;brightness&quot;:0.10000000149011612,&quot;colorType&quot;:1,&quot;foreColorIndex&quot;:5,&quot;pos&quot;:0.3799999952316284,&quot;transparency&quot;:0},{&quot;brightness&quot;:0,&quot;colorType&quot;:1,&quot;foreColorIndex&quot;:5,&quot;pos&quot;:0.69999998807907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3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10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10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gradient&quot;:[{&quot;brightness&quot;:0.10000000149011612,&quot;colorType&quot;:1,&quot;foreColorIndex&quot;:5,&quot;pos&quot;:0.20000000298023224,&quot;transparency&quot;:0},{&quot;brightness&quot;:0,&quot;colorType&quot;:1,&quot;foreColorIndex&quot;:5,&quot;pos&quot;:0.699999988079071,&quot;transparency&quot;:0}],&quot;type&quot;:3},&quot;glow&quot;:{&quot;colorType&quot;:0},&quot;line&quot;:{&quot;gradient&quot;:[{&quot;brightness&quot;:0,&quot;colorType&quot;:2,&quot;pos&quot;:0.5400000214576721,&quot;rgb&quot;:&quot;#ffffff&quot;,&quot;transparency&quot;:1},{&quot;brightness&quot;:0,&quot;colorType&quot;:2,&quot;pos&quot;:0,&quot;rgb&quot;:&quot;#ffffff&quot;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2_3*n_h_i*1_1_11"/>
  <p:tag name="KSO_WM_TEMPLATE_CATEGORY" val="diagram"/>
  <p:tag name="KSO_WM_TEMPLATE_INDEX" val="20231082"/>
  <p:tag name="KSO_WM_UNIT_LAYERLEVEL" val="1_1_1"/>
  <p:tag name="KSO_WM_TAG_VERSION" val="3.0"/>
  <p:tag name="KSO_WM_DIAGRAM_GROUP_CODE" val="n1-1"/>
  <p:tag name="KSO_WM_UNIT_TYPE" val="n_h_i"/>
  <p:tag name="KSO_WM_UNIT_INDEX" val="1_1_11"/>
  <p:tag name="KSO_WM_DIAGRAM_VERSION" val="3"/>
  <p:tag name="KSO_WM_DIAGRAM_COLOR_TRICK" val="1"/>
  <p:tag name="KSO_WM_DIAGRAM_COLOR_TEXT_CAN_REMOVE" val="n"/>
  <p:tag name="KSO_WM_UNIT_FILL_TYPE" val="3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gradient&quot;:[{&quot;brightness&quot;:0.10000000149011612,&quot;colorType&quot;:1,&quot;foreColorIndex&quot;:5,&quot;pos&quot;:0,&quot;transparency&quot;:0},{&quot;brightness&quot;:0,&quot;colorType&quot;:1,&quot;foreColorIndex&quot;:5,&quot;pos&quot;:0.699999988079071,&quot;transparency&quot;:0}],&quot;type&quot;:3},&quot;glow&quot;:{&quot;colorType&quot;:0},&quot;line&quot;:{&quot;gradient&quot;:[{&quot;brightness&quot;:0,&quot;colorType&quot;:2,&quot;pos&quot;:0.5400000214576721,&quot;rgb&quot;:&quot;#ffffff&quot;,&quot;transparency&quot;:1},{&quot;brightness&quot;:0,&quot;colorType&quot;:2,&quot;pos&quot;:0,&quot;rgb&quot;:&quot;#ffffff&quot;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a*1_1_1"/>
  <p:tag name="KSO_WM_TEMPLATE_CATEGORY" val="diagram"/>
  <p:tag name="KSO_WM_TEMPLATE_INDEX" val="20231082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n1-1"/>
  <p:tag name="KSO_WM_UNIT_TYPE" val="n_h_a"/>
  <p:tag name="KSO_WM_UNIT_INDEX" val="1_1_1"/>
  <p:tag name="KSO_WM_UNIT_VALUE" val="15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DIAGRAM_MAX_ITEMCNT" val="6"/>
  <p:tag name="KSO_WM_DIAGRAM_MIN_ITEMCNT" val="2"/>
  <p:tag name="KSO_WM_DIAGRAM_VIRTUALLY_FRAME" val="{&quot;height&quot;:431.2,&quot;left&quot;:53.95,&quot;top&quot;:87.9,&quot;width&quot;:833.95244094488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}"/>
  <p:tag name="KSO_WM_UNIT_TEXT_TYPE" val="1"/>
  <p:tag name="KSO_WM_UNIT_TEXT_SHADOW_SCHEMECOLOR_INDEX_BRIGHTNESS" val="0"/>
  <p:tag name="KSO_WM_UNIT_TEXT_SHADOW_SCHEMECOLOR_INDEX" val="5"/>
  <p:tag name="KSO_WM_UNIT_USESOURCEFORMAT_APPLY" val="1"/>
  <p:tag name="KSO_WM_DIAGRAM_USE_COLOR_VALUE" val="{&quot;color_scheme&quot;:1,&quot;theme_color_indexes&quot;:[9,9,9,9,9,9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i*1_2_1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1_1"/>
  <p:tag name="KSO_WM_DIAGRAM_VERSION" val="3"/>
  <p:tag name="KSO_WM_DIAGRAM_COLOR_TRICK" val="1"/>
  <p:tag name="KSO_WM_DIAGRAM_COLOR_TEXT_CAN_REMOVE" val="n"/>
  <p:tag name="KSO_WM_UNIT_FILL_TYPE" val="3"/>
  <p:tag name="KSO_WM_UNIT_LINE_FORE_SCHEMECOLOR_INDEX" val="14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BRIGHTNESS" val="0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i*1_2_2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2_1"/>
  <p:tag name="KSO_WM_DIAGRAM_VERSION" val="3"/>
  <p:tag name="KSO_WM_DIAGRAM_COLOR_TRICK" val="1"/>
  <p:tag name="KSO_WM_DIAGRAM_COLOR_TEXT_CAN_REMOVE" val="n"/>
  <p:tag name="KSO_WM_UNIT_FILL_TYPE" val="3"/>
  <p:tag name="KSO_WM_UNIT_LINE_FORE_SCHEMECOLOR_INDEX" val="14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BRIGHTNESS" val="0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i*1_2_4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4_1"/>
  <p:tag name="KSO_WM_DIAGRAM_VERSION" val="3"/>
  <p:tag name="KSO_WM_DIAGRAM_COLOR_TRICK" val="1"/>
  <p:tag name="KSO_WM_DIAGRAM_COLOR_TEXT_CAN_REMOVE" val="n"/>
  <p:tag name="KSO_WM_UNIT_FILL_TYPE" val="3"/>
  <p:tag name="KSO_WM_UNIT_LINE_FORE_SCHEMECOLOR_INDEX" val="14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BRIGHTNESS" val="0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i*1_2_3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3_1"/>
  <p:tag name="KSO_WM_DIAGRAM_VERSION" val="3"/>
  <p:tag name="KSO_WM_DIAGRAM_COLOR_TRICK" val="1"/>
  <p:tag name="KSO_WM_DIAGRAM_COLOR_TEXT_CAN_REMOVE" val="n"/>
  <p:tag name="KSO_WM_UNIT_FILL_TYPE" val="3"/>
  <p:tag name="KSO_WM_UNIT_LINE_FORE_SCHEMECOLOR_INDEX" val="14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14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BRIGHTNESS" val="0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theme_color_indexes&quot;:[7,7,7,7,7,7]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x*1_2_1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UNIT_VALUE" val="66*66"/>
  <p:tag name="KSO_WM_DIAGRAM_GROUP_CODE" val="n1-1"/>
  <p:tag name="KSO_WM_UNIT_TYPE" val="n_h_h_x"/>
  <p:tag name="KSO_WM_UNIT_INDEX" val="1_2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DIAGRAM_USE_COLOR_VALUE" val="{&quot;color_scheme&quot;:1,&quot;theme_color_indexes&quot;:[7,7,7,7,7,7]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x*1_2_2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UNIT_VALUE" val="58*58"/>
  <p:tag name="KSO_WM_DIAGRAM_GROUP_CODE" val="n1-1"/>
  <p:tag name="KSO_WM_UNIT_TYPE" val="n_h_h_x"/>
  <p:tag name="KSO_WM_UNIT_INDEX" val="1_2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DIAGRAM_USE_COLOR_VALUE" val="{&quot;color_scheme&quot;:1,&quot;theme_color_indexes&quot;:[7,7,7,7,7,7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x*1_2_3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UNIT_VALUE" val="63*63"/>
  <p:tag name="KSO_WM_DIAGRAM_GROUP_CODE" val="n1-1"/>
  <p:tag name="KSO_WM_UNIT_TYPE" val="n_h_h_x"/>
  <p:tag name="KSO_WM_UNIT_INDEX" val="1_2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DIAGRAM_USE_COLOR_VALUE" val="{&quot;color_scheme&quot;:1,&quot;theme_color_indexes&quot;:[7,7,7,7,7,7]}"/>
</p:tagLst>
</file>

<file path=ppt/tags/tag4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2_3*n_h_h_x*1_2_4_1"/>
  <p:tag name="KSO_WM_TEMPLATE_CATEGORY" val="diagram"/>
  <p:tag name="KSO_WM_TEMPLATE_INDEX" val="20231082"/>
  <p:tag name="KSO_WM_UNIT_LAYERLEVEL" val="1_1_1_1"/>
  <p:tag name="KSO_WM_TAG_VERSION" val="3.0"/>
  <p:tag name="KSO_WM_BEAUTIFY_FLAG" val="#wm#"/>
  <p:tag name="KSO_WM_UNIT_VALUE" val="60*60"/>
  <p:tag name="KSO_WM_DIAGRAM_GROUP_CODE" val="n1-1"/>
  <p:tag name="KSO_WM_UNIT_TYPE" val="n_h_h_x"/>
  <p:tag name="KSO_WM_UNIT_INDEX" val="1_2_4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DIAGRAM_MAX_ITEMCNT" val="6"/>
  <p:tag name="KSO_WM_DIAGRAM_MIN_ITEMCNT" val="2"/>
  <p:tag name="KSO_WM_DIAGRAM_VIRTUALLY_FRAME" val="{&quot;height&quot;:431.2,&quot;left&quot;:53.95,&quot;top&quot;:87.9,&quot;width&quot;:876.0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DIAGRAM_USE_COLOR_VALUE" val="{&quot;color_scheme&quot;:1,&quot;theme_color_indexes&quot;:[7,7,7,7,7,7]}"/>
</p:tagLst>
</file>

<file path=ppt/tags/tag41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42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43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44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45.xml><?xml version="1.0" encoding="utf-8"?>
<p:tagLst xmlns:p="http://schemas.openxmlformats.org/presentationml/2006/main">
  <p:tag name="KSO_WM_DIAGRAM_VIRTUALLY_FRAME" val="{&quot;height&quot;:421.55,&quot;left&quot;:26.25,&quot;top&quot;:76.2,&quot;width&quot;:872.95}"/>
</p:tagLst>
</file>

<file path=ppt/tags/tag46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47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48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49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5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ags/tag50.xml><?xml version="1.0" encoding="utf-8"?>
<p:tagLst xmlns:p="http://schemas.openxmlformats.org/presentationml/2006/main">
  <p:tag name="KSO_WM_DIAGRAM_VIRTUALLY_FRAME" val="{&quot;height&quot;:421.55,&quot;left&quot;:26.25,&quot;top&quot;:76.2,&quot;width&quot;:872.95}"/>
</p:tagLst>
</file>

<file path=ppt/tags/tag51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52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53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54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55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56.xml><?xml version="1.0" encoding="utf-8"?>
<p:tagLst xmlns:p="http://schemas.openxmlformats.org/presentationml/2006/main">
  <p:tag name="KSO_WM_DIAGRAM_VIRTUALLY_FRAME" val="{&quot;height&quot;:421.55,&quot;left&quot;:26.25,&quot;top&quot;:76.2,&quot;width&quot;:872.95}"/>
</p:tagLst>
</file>

<file path=ppt/tags/tag57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58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59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6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ags/tag60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61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62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63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64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65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66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67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68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69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7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ags/tag70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71.xml><?xml version="1.0" encoding="utf-8"?>
<p:tagLst xmlns:p="http://schemas.openxmlformats.org/presentationml/2006/main">
  <p:tag name="KSO_WM_DIAGRAM_VIRTUALLY_FRAME" val="{&quot;height&quot;:421.55,&quot;left&quot;:26.25,&quot;top&quot;:76.2,&quot;width&quot;:872.95}"/>
</p:tagLst>
</file>

<file path=ppt/tags/tag72.xml><?xml version="1.0" encoding="utf-8"?>
<p:tagLst xmlns:p="http://schemas.openxmlformats.org/presentationml/2006/main">
  <p:tag name="KSO_WM_DIAGRAM_VIRTUALLY_FRAME" val="{&quot;height&quot;:421.55,&quot;left&quot;:26.25,&quot;top&quot;:76.2,&quot;width&quot;:872.95}"/>
</p:tagLst>
</file>

<file path=ppt/tags/tag73.xml><?xml version="1.0" encoding="utf-8"?>
<p:tagLst xmlns:p="http://schemas.openxmlformats.org/presentationml/2006/main">
  <p:tag name="KSO_WM_DIAGRAM_VIRTUALLY_FRAME" val="{&quot;height&quot;:421.55,&quot;left&quot;:26.25,&quot;top&quot;:76.2,&quot;width&quot;:872.95}"/>
</p:tagLst>
</file>

<file path=ppt/tags/tag74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75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76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77.xml><?xml version="1.0" encoding="utf-8"?>
<p:tagLst xmlns:p="http://schemas.openxmlformats.org/presentationml/2006/main">
  <p:tag name="KSO_WM_DIAGRAM_VIRTUALLY_FRAME" val="{&quot;height&quot;:426.8,&quot;left&quot;:44.45,&quot;top&quot;:76.2,&quot;width&quot;:860.45}"/>
</p:tagLst>
</file>

<file path=ppt/tags/tag78.xml><?xml version="1.0" encoding="utf-8"?>
<p:tagLst xmlns:p="http://schemas.openxmlformats.org/presentationml/2006/main">
  <p:tag name="KSO_WM_DIAGRAM_VIRTUALLY_FRAME" val="{&quot;height&quot;:421.55,&quot;left&quot;:26.25,&quot;top&quot;:76.2,&quot;width&quot;:872.95}"/>
</p:tagLst>
</file>

<file path=ppt/tags/tag79.xml><?xml version="1.0" encoding="utf-8"?>
<p:tagLst xmlns:p="http://schemas.openxmlformats.org/presentationml/2006/main">
  <p:tag name="KSO_WM_DIAGRAM_VIRTUALLY_FRAME" val="{&quot;height&quot;:421.55,&quot;left&quot;:26.25,&quot;top&quot;:76.2,&quot;width&quot;:872.95}"/>
</p:tagLst>
</file>

<file path=ppt/tags/tag8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ags/tag80.xml><?xml version="1.0" encoding="utf-8"?>
<p:tagLst xmlns:p="http://schemas.openxmlformats.org/presentationml/2006/main">
  <p:tag name="commondata" val="eyJoZGlkIjoiZTQ4MDRlMTQ1ZjQ5Mjk0YzgzZDY1Zjg1N2ZlMDQwYmIifQ=="/>
</p:tagLst>
</file>

<file path=ppt/tags/tag9.xml><?xml version="1.0" encoding="utf-8"?>
<p:tagLst xmlns:p="http://schemas.openxmlformats.org/presentationml/2006/main">
  <p:tag name="KSO_WM_DIAGRAM_VIRTUALLY_FRAME" val="{&quot;height&quot;:451.8,&quot;left&quot;:331.0745669291338,&quot;top&quot;:54.95,&quot;width&quot;:613.2254330708662}"/>
</p:tagLst>
</file>

<file path=ppt/theme/theme1.xml><?xml version="1.0" encoding="utf-8"?>
<a:theme xmlns:a="http://schemas.openxmlformats.org/drawingml/2006/main" name="WPS">
  <a:themeElements>
    <a:clrScheme name="水天一色">
      <a:dk1>
        <a:srgbClr val="000000"/>
      </a:dk1>
      <a:lt1>
        <a:srgbClr val="FFFFFF"/>
      </a:lt1>
      <a:dk2>
        <a:srgbClr val="D0D9E8"/>
      </a:dk2>
      <a:lt2>
        <a:srgbClr val="B6CDE8"/>
      </a:lt2>
      <a:accent1>
        <a:srgbClr val="94B9E5"/>
      </a:accent1>
      <a:accent2>
        <a:srgbClr val="6C99DA"/>
      </a:accent2>
      <a:accent3>
        <a:srgbClr val="4F78C9"/>
      </a:accent3>
      <a:accent4>
        <a:srgbClr val="3B539D"/>
      </a:accent4>
      <a:accent5>
        <a:srgbClr val="273677"/>
      </a:accent5>
      <a:accent6>
        <a:srgbClr val="212A4D"/>
      </a:accent6>
      <a:hlink>
        <a:srgbClr val="866054"/>
      </a:hlink>
      <a:folHlink>
        <a:srgbClr val="422F28"/>
      </a:folHlink>
    </a:clrScheme>
    <a:fontScheme name="字体搭配05-旁门左道">
      <a:majorFont>
        <a:latin typeface="Roboto Bold"/>
        <a:ea typeface="思源宋体 CN Heavy"/>
        <a:cs typeface=""/>
      </a:majorFont>
      <a:minorFont>
        <a:latin typeface="Roboto Bold"/>
        <a:ea typeface="思源黑体 CN Regular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2400" dirty="0" smtClean="0">
            <a:latin typeface="+mj-ea"/>
            <a:ea typeface="+mj-ea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prstDash val="sysDash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8242</Words>
  <Application>WPS 演示</Application>
  <PresentationFormat/>
  <Paragraphs>815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Arial</vt:lpstr>
      <vt:lpstr>宋体</vt:lpstr>
      <vt:lpstr>Wingdings</vt:lpstr>
      <vt:lpstr>思源宋体 CN Heavy</vt:lpstr>
      <vt:lpstr>Times New Roman</vt:lpstr>
      <vt:lpstr>华文中宋</vt:lpstr>
      <vt:lpstr>Cambria Math</vt:lpstr>
      <vt:lpstr>Arial</vt:lpstr>
      <vt:lpstr>Roboto Bold</vt:lpstr>
      <vt:lpstr>AMGDT</vt:lpstr>
      <vt:lpstr>微软雅黑</vt:lpstr>
      <vt:lpstr>Arial Unicode MS</vt:lpstr>
      <vt:lpstr>Calibri</vt:lpstr>
      <vt:lpstr>OpenSans-Bold</vt:lpstr>
      <vt:lpstr>等线</vt:lpstr>
      <vt:lpstr>思源黑体 CN Regular</vt:lpstr>
      <vt:lpstr>黑体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 Duan</dc:creator>
  <cp:lastModifiedBy>覚覚</cp:lastModifiedBy>
  <cp:revision>674</cp:revision>
  <dcterms:created xsi:type="dcterms:W3CDTF">2024-12-06T10:47:00Z</dcterms:created>
  <dcterms:modified xsi:type="dcterms:W3CDTF">2025-06-15T06:10:37Z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F8655DEE47C842D3A6B8A865BC236BC3_13</vt:lpwstr>
  </property>
  <property fmtid="{D5CDD505-2E9C-101B-9397-08002B2CF9AE}" pid="3" name="KSOProductBuildVer">
    <vt:lpwstr>2052-12.1.0.17147</vt:lpwstr>
  </property>
</Properties>
</file>